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34"/>
  </p:notesMasterIdLst>
  <p:handoutMasterIdLst>
    <p:handoutMasterId r:id="rId35"/>
  </p:handoutMasterIdLst>
  <p:sldIdLst>
    <p:sldId id="1312" r:id="rId2"/>
    <p:sldId id="1482" r:id="rId3"/>
    <p:sldId id="1491" r:id="rId4"/>
    <p:sldId id="1492" r:id="rId5"/>
    <p:sldId id="1493" r:id="rId6"/>
    <p:sldId id="1494" r:id="rId7"/>
    <p:sldId id="1495" r:id="rId8"/>
    <p:sldId id="1501" r:id="rId9"/>
    <p:sldId id="1503" r:id="rId10"/>
    <p:sldId id="1502" r:id="rId11"/>
    <p:sldId id="1496" r:id="rId12"/>
    <p:sldId id="1497" r:id="rId13"/>
    <p:sldId id="1499" r:id="rId14"/>
    <p:sldId id="1385" r:id="rId15"/>
    <p:sldId id="1386" r:id="rId16"/>
    <p:sldId id="1387" r:id="rId17"/>
    <p:sldId id="1500" r:id="rId18"/>
    <p:sldId id="1504" r:id="rId19"/>
    <p:sldId id="1505" r:id="rId20"/>
    <p:sldId id="1506" r:id="rId21"/>
    <p:sldId id="1507" r:id="rId22"/>
    <p:sldId id="1512" r:id="rId23"/>
    <p:sldId id="1508" r:id="rId24"/>
    <p:sldId id="1509" r:id="rId25"/>
    <p:sldId id="1510" r:id="rId26"/>
    <p:sldId id="1513" r:id="rId27"/>
    <p:sldId id="1511" r:id="rId28"/>
    <p:sldId id="1514" r:id="rId29"/>
    <p:sldId id="1515" r:id="rId30"/>
    <p:sldId id="1516" r:id="rId31"/>
    <p:sldId id="1517" r:id="rId32"/>
    <p:sldId id="130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원 정" initials="승정" lastIdx="2" clrIdx="0">
    <p:extLst>
      <p:ext uri="{19B8F6BF-5375-455C-9EA6-DF929625EA0E}">
        <p15:presenceInfo xmlns:p15="http://schemas.microsoft.com/office/powerpoint/2012/main" userId="e548da2964146125" providerId="Windows Live"/>
      </p:ext>
    </p:extLst>
  </p:cmAuthor>
  <p:cmAuthor id="2" name="Seonjae Kim" initials="SK" lastIdx="1" clrIdx="1">
    <p:extLst>
      <p:ext uri="{19B8F6BF-5375-455C-9EA6-DF929625EA0E}">
        <p15:presenceInfo xmlns:p15="http://schemas.microsoft.com/office/powerpoint/2012/main" userId="0803cd45d2e987ae" providerId="Windows Live"/>
      </p:ext>
    </p:extLst>
  </p:cmAuthor>
  <p:cmAuthor id="3" name="KimSeonjae" initials="K" lastIdx="2" clrIdx="2">
    <p:extLst>
      <p:ext uri="{19B8F6BF-5375-455C-9EA6-DF929625EA0E}">
        <p15:presenceInfo xmlns:p15="http://schemas.microsoft.com/office/powerpoint/2012/main" userId="KimSeonja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A6BC4"/>
    <a:srgbClr val="660033"/>
    <a:srgbClr val="FF9999"/>
    <a:srgbClr val="F6B206"/>
    <a:srgbClr val="FFC000"/>
    <a:srgbClr val="0032F5"/>
    <a:srgbClr val="4D75FE"/>
    <a:srgbClr val="2654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57" autoAdjust="0"/>
    <p:restoredTop sz="93480" autoAdjust="0"/>
  </p:normalViewPr>
  <p:slideViewPr>
    <p:cSldViewPr snapToGrid="0">
      <p:cViewPr varScale="1">
        <p:scale>
          <a:sx n="125" d="100"/>
          <a:sy n="125" d="100"/>
        </p:scale>
        <p:origin x="116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78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0870E55-5661-41C3-A594-0AFFC432EC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F798CD-A01B-4AE6-BCEB-8381FE7A77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C7E11-66C6-4707-AB37-F820B13AC0C1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49F57-4574-4948-8F54-C0F1AC33E3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9637A-33F3-4FDA-BB2D-BC509DBF10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7033E-CB25-46AC-A218-7CA3D7979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4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2FAA0-1E8F-4417-859D-8B47F8C297E3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5103D-9746-47AD-9526-29F74208C727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01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9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636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871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2082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092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439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768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80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818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14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345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5055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29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485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0840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31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97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548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287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292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434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976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8987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5103D-9746-47AD-9526-29F74208C727}" type="slidenum">
              <a:rPr lang="ko-KR" altLang="en-US" smtClean="0"/>
              <a:pPr/>
              <a:t>18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5685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672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7B81-6897-476F-8524-5512EF3B78CF}" type="datetime1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97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DD3C-F3BD-436C-AF8A-B5986AB055C6}" type="datetime1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90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1DA2-3464-4BB8-88A7-9E35CECBDE3C}" type="datetime1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981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AA42-A6FC-45C7-9502-EB578C80619D}" type="datetime1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16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1C24-CDE9-40CB-AA7E-06827C1C85AC}" type="datetime1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359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7C9063-8C57-4E7E-A9D1-8201ADCFEA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39" y="59117"/>
            <a:ext cx="2043012" cy="72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69056-907E-4B7C-973F-D0D649FC37EB}"/>
              </a:ext>
            </a:extLst>
          </p:cNvPr>
          <p:cNvSpPr txBox="1"/>
          <p:nvPr userDrawn="1"/>
        </p:nvSpPr>
        <p:spPr>
          <a:xfrm>
            <a:off x="289873" y="127449"/>
            <a:ext cx="40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Dong-A Univ. (ISPL)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26F3D3-479D-43DB-8E55-819953A0C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141" y="6181725"/>
            <a:ext cx="743459" cy="676275"/>
          </a:xfrm>
          <a:prstGeom prst="rect">
            <a:avLst/>
          </a:prstGeom>
        </p:spPr>
      </p:pic>
      <p:sp>
        <p:nvSpPr>
          <p:cNvPr id="18" name="직사각형 7">
            <a:extLst>
              <a:ext uri="{FF2B5EF4-FFF2-40B4-BE49-F238E27FC236}">
                <a16:creationId xmlns:a16="http://schemas.microsoft.com/office/drawing/2014/main" id="{6410BDB8-B729-423F-B506-B822E33CBAE0}"/>
              </a:ext>
            </a:extLst>
          </p:cNvPr>
          <p:cNvSpPr/>
          <p:nvPr userDrawn="1"/>
        </p:nvSpPr>
        <p:spPr>
          <a:xfrm rot="6300000">
            <a:off x="5410714" y="3290550"/>
            <a:ext cx="7171681" cy="282007"/>
          </a:xfrm>
          <a:custGeom>
            <a:avLst/>
            <a:gdLst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0 w 7198983"/>
              <a:gd name="connsiteY3" fmla="*/ 15719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98983"/>
              <a:gd name="connsiteY0" fmla="*/ 0 h 157194"/>
              <a:gd name="connsiteX1" fmla="*/ 7198983 w 7198983"/>
              <a:gd name="connsiteY1" fmla="*/ 0 h 157194"/>
              <a:gd name="connsiteX2" fmla="*/ 7198983 w 7198983"/>
              <a:gd name="connsiteY2" fmla="*/ 157194 h 157194"/>
              <a:gd name="connsiteX3" fmla="*/ 47718 w 7198983"/>
              <a:gd name="connsiteY3" fmla="*/ 155364 h 157194"/>
              <a:gd name="connsiteX4" fmla="*/ 0 w 7198983"/>
              <a:gd name="connsiteY4" fmla="*/ 0 h 157194"/>
              <a:gd name="connsiteX0" fmla="*/ 0 w 7184670"/>
              <a:gd name="connsiteY0" fmla="*/ 0 h 161029"/>
              <a:gd name="connsiteX1" fmla="*/ 7184670 w 7184670"/>
              <a:gd name="connsiteY1" fmla="*/ 3835 h 161029"/>
              <a:gd name="connsiteX2" fmla="*/ 7184670 w 7184670"/>
              <a:gd name="connsiteY2" fmla="*/ 161029 h 161029"/>
              <a:gd name="connsiteX3" fmla="*/ 33405 w 7184670"/>
              <a:gd name="connsiteY3" fmla="*/ 159199 h 161029"/>
              <a:gd name="connsiteX4" fmla="*/ 0 w 7184670"/>
              <a:gd name="connsiteY4" fmla="*/ 0 h 161029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86715"/>
              <a:gd name="connsiteY0" fmla="*/ 0 h 160481"/>
              <a:gd name="connsiteX1" fmla="*/ 7186715 w 7186715"/>
              <a:gd name="connsiteY1" fmla="*/ 3287 h 160481"/>
              <a:gd name="connsiteX2" fmla="*/ 7186715 w 7186715"/>
              <a:gd name="connsiteY2" fmla="*/ 160481 h 160481"/>
              <a:gd name="connsiteX3" fmla="*/ 35450 w 7186715"/>
              <a:gd name="connsiteY3" fmla="*/ 158651 h 160481"/>
              <a:gd name="connsiteX4" fmla="*/ 0 w 7186715"/>
              <a:gd name="connsiteY4" fmla="*/ 0 h 160481"/>
              <a:gd name="connsiteX0" fmla="*/ 0 w 7192849"/>
              <a:gd name="connsiteY0" fmla="*/ 0 h 158838"/>
              <a:gd name="connsiteX1" fmla="*/ 7192849 w 7192849"/>
              <a:gd name="connsiteY1" fmla="*/ 1644 h 158838"/>
              <a:gd name="connsiteX2" fmla="*/ 7192849 w 7192849"/>
              <a:gd name="connsiteY2" fmla="*/ 158838 h 158838"/>
              <a:gd name="connsiteX3" fmla="*/ 41584 w 7192849"/>
              <a:gd name="connsiteY3" fmla="*/ 157008 h 158838"/>
              <a:gd name="connsiteX4" fmla="*/ 0 w 7192849"/>
              <a:gd name="connsiteY4" fmla="*/ 0 h 158838"/>
              <a:gd name="connsiteX0" fmla="*/ 0 w 7192849"/>
              <a:gd name="connsiteY0" fmla="*/ 0 h 158839"/>
              <a:gd name="connsiteX1" fmla="*/ 7192849 w 7192849"/>
              <a:gd name="connsiteY1" fmla="*/ 1645 h 158839"/>
              <a:gd name="connsiteX2" fmla="*/ 7192849 w 7192849"/>
              <a:gd name="connsiteY2" fmla="*/ 158839 h 158839"/>
              <a:gd name="connsiteX3" fmla="*/ 41584 w 7192849"/>
              <a:gd name="connsiteY3" fmla="*/ 157009 h 158839"/>
              <a:gd name="connsiteX4" fmla="*/ 0 w 7192849"/>
              <a:gd name="connsiteY4" fmla="*/ 0 h 158839"/>
              <a:gd name="connsiteX0" fmla="*/ 0 w 7192849"/>
              <a:gd name="connsiteY0" fmla="*/ 4260 h 163099"/>
              <a:gd name="connsiteX1" fmla="*/ 7086083 w 7192849"/>
              <a:gd name="connsiteY1" fmla="*/ 0 h 163099"/>
              <a:gd name="connsiteX2" fmla="*/ 7192849 w 7192849"/>
              <a:gd name="connsiteY2" fmla="*/ 163099 h 163099"/>
              <a:gd name="connsiteX3" fmla="*/ 41584 w 7192849"/>
              <a:gd name="connsiteY3" fmla="*/ 161269 h 163099"/>
              <a:gd name="connsiteX4" fmla="*/ 0 w 7192849"/>
              <a:gd name="connsiteY4" fmla="*/ 4260 h 163099"/>
              <a:gd name="connsiteX0" fmla="*/ 0 w 7139260"/>
              <a:gd name="connsiteY0" fmla="*/ 4260 h 161269"/>
              <a:gd name="connsiteX1" fmla="*/ 7086083 w 7139260"/>
              <a:gd name="connsiteY1" fmla="*/ 0 h 161269"/>
              <a:gd name="connsiteX2" fmla="*/ 7139260 w 7139260"/>
              <a:gd name="connsiteY2" fmla="*/ 159380 h 161269"/>
              <a:gd name="connsiteX3" fmla="*/ 41584 w 7139260"/>
              <a:gd name="connsiteY3" fmla="*/ 161269 h 161269"/>
              <a:gd name="connsiteX4" fmla="*/ 0 w 7139260"/>
              <a:gd name="connsiteY4" fmla="*/ 4260 h 161269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4967"/>
              <a:gd name="connsiteX1" fmla="*/ 7099884 w 7139260"/>
              <a:gd name="connsiteY1" fmla="*/ 0 h 164967"/>
              <a:gd name="connsiteX2" fmla="*/ 7139260 w 7139260"/>
              <a:gd name="connsiteY2" fmla="*/ 163078 h 164967"/>
              <a:gd name="connsiteX3" fmla="*/ 41584 w 7139260"/>
              <a:gd name="connsiteY3" fmla="*/ 164967 h 164967"/>
              <a:gd name="connsiteX4" fmla="*/ 0 w 7139260"/>
              <a:gd name="connsiteY4" fmla="*/ 7958 h 164967"/>
              <a:gd name="connsiteX0" fmla="*/ 0 w 7139260"/>
              <a:gd name="connsiteY0" fmla="*/ 7958 h 163078"/>
              <a:gd name="connsiteX1" fmla="*/ 7099884 w 7139260"/>
              <a:gd name="connsiteY1" fmla="*/ 0 h 163078"/>
              <a:gd name="connsiteX2" fmla="*/ 7139260 w 7139260"/>
              <a:gd name="connsiteY2" fmla="*/ 163078 h 163078"/>
              <a:gd name="connsiteX3" fmla="*/ 71020 w 7139260"/>
              <a:gd name="connsiteY3" fmla="*/ 157332 h 163078"/>
              <a:gd name="connsiteX4" fmla="*/ 0 w 7139260"/>
              <a:gd name="connsiteY4" fmla="*/ 7958 h 163078"/>
              <a:gd name="connsiteX0" fmla="*/ 0 w 7136495"/>
              <a:gd name="connsiteY0" fmla="*/ 10454 h 163078"/>
              <a:gd name="connsiteX1" fmla="*/ 7097119 w 7136495"/>
              <a:gd name="connsiteY1" fmla="*/ 0 h 163078"/>
              <a:gd name="connsiteX2" fmla="*/ 7136495 w 7136495"/>
              <a:gd name="connsiteY2" fmla="*/ 163078 h 163078"/>
              <a:gd name="connsiteX3" fmla="*/ 68255 w 7136495"/>
              <a:gd name="connsiteY3" fmla="*/ 157332 h 163078"/>
              <a:gd name="connsiteX4" fmla="*/ 0 w 7136495"/>
              <a:gd name="connsiteY4" fmla="*/ 10454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1592"/>
              <a:gd name="connsiteY0" fmla="*/ 6735 h 163078"/>
              <a:gd name="connsiteX1" fmla="*/ 7092216 w 7131592"/>
              <a:gd name="connsiteY1" fmla="*/ 0 h 163078"/>
              <a:gd name="connsiteX2" fmla="*/ 7131592 w 7131592"/>
              <a:gd name="connsiteY2" fmla="*/ 163078 h 163078"/>
              <a:gd name="connsiteX3" fmla="*/ 63352 w 7131592"/>
              <a:gd name="connsiteY3" fmla="*/ 157332 h 163078"/>
              <a:gd name="connsiteX4" fmla="*/ 0 w 7131592"/>
              <a:gd name="connsiteY4" fmla="*/ 6735 h 163078"/>
              <a:gd name="connsiteX0" fmla="*/ 0 w 7133125"/>
              <a:gd name="connsiteY0" fmla="*/ 6979 h 163078"/>
              <a:gd name="connsiteX1" fmla="*/ 7093749 w 7133125"/>
              <a:gd name="connsiteY1" fmla="*/ 0 h 163078"/>
              <a:gd name="connsiteX2" fmla="*/ 7133125 w 7133125"/>
              <a:gd name="connsiteY2" fmla="*/ 163078 h 163078"/>
              <a:gd name="connsiteX3" fmla="*/ 64885 w 7133125"/>
              <a:gd name="connsiteY3" fmla="*/ 157332 h 163078"/>
              <a:gd name="connsiteX4" fmla="*/ 0 w 7133125"/>
              <a:gd name="connsiteY4" fmla="*/ 6979 h 163078"/>
              <a:gd name="connsiteX0" fmla="*/ 0 w 7171681"/>
              <a:gd name="connsiteY0" fmla="*/ 6979 h 164756"/>
              <a:gd name="connsiteX1" fmla="*/ 7093749 w 7171681"/>
              <a:gd name="connsiteY1" fmla="*/ 0 h 164756"/>
              <a:gd name="connsiteX2" fmla="*/ 7171681 w 7171681"/>
              <a:gd name="connsiteY2" fmla="*/ 164756 h 164756"/>
              <a:gd name="connsiteX3" fmla="*/ 64885 w 7171681"/>
              <a:gd name="connsiteY3" fmla="*/ 157332 h 164756"/>
              <a:gd name="connsiteX4" fmla="*/ 0 w 7171681"/>
              <a:gd name="connsiteY4" fmla="*/ 6979 h 164756"/>
              <a:gd name="connsiteX0" fmla="*/ 0 w 7171681"/>
              <a:gd name="connsiteY0" fmla="*/ 10209 h 167986"/>
              <a:gd name="connsiteX1" fmla="*/ 7095583 w 7171681"/>
              <a:gd name="connsiteY1" fmla="*/ 0 h 167986"/>
              <a:gd name="connsiteX2" fmla="*/ 7171681 w 7171681"/>
              <a:gd name="connsiteY2" fmla="*/ 167986 h 167986"/>
              <a:gd name="connsiteX3" fmla="*/ 64885 w 7171681"/>
              <a:gd name="connsiteY3" fmla="*/ 160562 h 167986"/>
              <a:gd name="connsiteX4" fmla="*/ 0 w 7171681"/>
              <a:gd name="connsiteY4" fmla="*/ 10209 h 16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681" h="167986">
                <a:moveTo>
                  <a:pt x="0" y="10209"/>
                </a:moveTo>
                <a:lnTo>
                  <a:pt x="7095583" y="0"/>
                </a:lnTo>
                <a:lnTo>
                  <a:pt x="7171681" y="167986"/>
                </a:lnTo>
                <a:lnTo>
                  <a:pt x="64885" y="160562"/>
                </a:lnTo>
                <a:lnTo>
                  <a:pt x="0" y="10209"/>
                </a:lnTo>
                <a:close/>
              </a:path>
            </a:pathLst>
          </a:custGeom>
          <a:solidFill>
            <a:srgbClr val="DA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F35C63C-01B9-4278-AA5B-A231650698BF}"/>
              </a:ext>
            </a:extLst>
          </p:cNvPr>
          <p:cNvSpPr/>
          <p:nvPr userDrawn="1"/>
        </p:nvSpPr>
        <p:spPr>
          <a:xfrm>
            <a:off x="3143250" y="6181725"/>
            <a:ext cx="1243555" cy="676275"/>
          </a:xfrm>
          <a:prstGeom prst="parallelogram">
            <a:avLst>
              <a:gd name="adj" fmla="val 28524"/>
            </a:avLst>
          </a:prstGeom>
          <a:solidFill>
            <a:srgbClr val="F3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2915198-39BE-4676-B846-3D9AF2AAEA50}"/>
              </a:ext>
            </a:extLst>
          </p:cNvPr>
          <p:cNvSpPr/>
          <p:nvPr userDrawn="1"/>
        </p:nvSpPr>
        <p:spPr>
          <a:xfrm rot="6300000">
            <a:off x="2180261" y="5644767"/>
            <a:ext cx="2294737" cy="295963"/>
          </a:xfrm>
          <a:custGeom>
            <a:avLst/>
            <a:gdLst>
              <a:gd name="connsiteX0" fmla="*/ 0 w 2328145"/>
              <a:gd name="connsiteY0" fmla="*/ 0 h 295963"/>
              <a:gd name="connsiteX1" fmla="*/ 2328145 w 2328145"/>
              <a:gd name="connsiteY1" fmla="*/ 0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328145"/>
              <a:gd name="connsiteY0" fmla="*/ 0 h 295963"/>
              <a:gd name="connsiteX1" fmla="*/ 2221388 w 2328145"/>
              <a:gd name="connsiteY1" fmla="*/ 2309 h 295963"/>
              <a:gd name="connsiteX2" fmla="*/ 2328145 w 2328145"/>
              <a:gd name="connsiteY2" fmla="*/ 295963 h 295963"/>
              <a:gd name="connsiteX3" fmla="*/ 0 w 2328145"/>
              <a:gd name="connsiteY3" fmla="*/ 295963 h 295963"/>
              <a:gd name="connsiteX4" fmla="*/ 0 w 2328145"/>
              <a:gd name="connsiteY4" fmla="*/ 0 h 295963"/>
              <a:gd name="connsiteX0" fmla="*/ 0 w 2294737"/>
              <a:gd name="connsiteY0" fmla="*/ 0 h 295963"/>
              <a:gd name="connsiteX1" fmla="*/ 2221388 w 2294737"/>
              <a:gd name="connsiteY1" fmla="*/ 2309 h 295963"/>
              <a:gd name="connsiteX2" fmla="*/ 2294737 w 2294737"/>
              <a:gd name="connsiteY2" fmla="*/ 293958 h 295963"/>
              <a:gd name="connsiteX3" fmla="*/ 0 w 2294737"/>
              <a:gd name="connsiteY3" fmla="*/ 295963 h 295963"/>
              <a:gd name="connsiteX4" fmla="*/ 0 w 2294737"/>
              <a:gd name="connsiteY4" fmla="*/ 0 h 2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737" h="295963">
                <a:moveTo>
                  <a:pt x="0" y="0"/>
                </a:moveTo>
                <a:lnTo>
                  <a:pt x="2221388" y="2309"/>
                </a:lnTo>
                <a:lnTo>
                  <a:pt x="2294737" y="293958"/>
                </a:lnTo>
                <a:lnTo>
                  <a:pt x="0" y="295963"/>
                </a:lnTo>
                <a:lnTo>
                  <a:pt x="0" y="0"/>
                </a:lnTo>
                <a:close/>
              </a:path>
            </a:pathLst>
          </a:cu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8EFA5B-B0B9-4D45-9787-CD7CAFD6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218" y="6190190"/>
            <a:ext cx="582016" cy="6762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FF830-97E5-42D7-B51A-3A5CD5E4CDD9}"/>
              </a:ext>
            </a:extLst>
          </p:cNvPr>
          <p:cNvSpPr/>
          <p:nvPr userDrawn="1"/>
        </p:nvSpPr>
        <p:spPr>
          <a:xfrm>
            <a:off x="4386805" y="1367945"/>
            <a:ext cx="7805195" cy="720772"/>
          </a:xfrm>
          <a:prstGeom prst="rect">
            <a:avLst/>
          </a:prstGeom>
          <a:solidFill>
            <a:srgbClr val="F6B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91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44745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 userDrawn="1">
          <p15:clr>
            <a:srgbClr val="FBAE40"/>
          </p15:clr>
        </p15:guide>
        <p15:guide id="2" pos="3591" userDrawn="1">
          <p15:clr>
            <a:srgbClr val="FBAE40"/>
          </p15:clr>
        </p15:guide>
        <p15:guide id="3" orient="horz" pos="1298" userDrawn="1">
          <p15:clr>
            <a:srgbClr val="FBAE40"/>
          </p15:clr>
        </p15:guide>
        <p15:guide id="4" orient="horz" pos="392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4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 userDrawn="1">
          <p15:clr>
            <a:srgbClr val="FBAE40"/>
          </p15:clr>
        </p15:guide>
        <p15:guide id="2" orient="horz" pos="640" userDrawn="1">
          <p15:clr>
            <a:srgbClr val="FBAE40"/>
          </p15:clr>
        </p15:guide>
        <p15:guide id="3" orient="horz" pos="32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8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5860BC-0846-4D17-ACDB-FC0179E1CCF1}"/>
              </a:ext>
            </a:extLst>
          </p:cNvPr>
          <p:cNvSpPr/>
          <p:nvPr userDrawn="1"/>
        </p:nvSpPr>
        <p:spPr>
          <a:xfrm>
            <a:off x="-1185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0A1141-20A2-4C99-942F-99CD35AD6FDF}"/>
              </a:ext>
            </a:extLst>
          </p:cNvPr>
          <p:cNvSpPr/>
          <p:nvPr userDrawn="1"/>
        </p:nvSpPr>
        <p:spPr>
          <a:xfrm>
            <a:off x="1414639" y="1366692"/>
            <a:ext cx="4561832" cy="50423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8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0C3E08B9-4CE8-4986-BBD8-E7D74463C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1057" y="738384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  <a:effectLst>
            <a:softEdge rad="38100"/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81C783-EF09-4381-8775-47AFF6F47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340755"/>
            <a:ext cx="1464765" cy="517245"/>
          </a:xfrm>
          <a:prstGeom prst="rect">
            <a:avLst/>
          </a:prstGeom>
        </p:spPr>
      </p:pic>
      <p:pic>
        <p:nvPicPr>
          <p:cNvPr id="3" name="그림 2" descr="실외, 건물, 도시이(가) 표시된 사진&#10;&#10;자동 생성된 설명">
            <a:extLst>
              <a:ext uri="{FF2B5EF4-FFF2-40B4-BE49-F238E27FC236}">
                <a16:creationId xmlns:a16="http://schemas.microsoft.com/office/drawing/2014/main" id="{160CB7B6-ECE3-43DE-B46D-C3AE84288B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47" y="2083692"/>
            <a:ext cx="2824898" cy="282489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" name="그림 4" descr="하늘, 실외, 키큰이(가) 표시된 사진&#10;&#10;자동 생성된 설명">
            <a:extLst>
              <a:ext uri="{FF2B5EF4-FFF2-40B4-BE49-F238E27FC236}">
                <a16:creationId xmlns:a16="http://schemas.microsoft.com/office/drawing/2014/main" id="{59FD9AEA-254A-4F3A-93DF-F1F23F3315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53" y="3429000"/>
            <a:ext cx="2824898" cy="2816604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03930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73">
          <p15:clr>
            <a:srgbClr val="FBAE40"/>
          </p15:clr>
        </p15:guide>
        <p15:guide id="2" pos="3591">
          <p15:clr>
            <a:srgbClr val="FBAE40"/>
          </p15:clr>
        </p15:guide>
        <p15:guide id="3" orient="horz" pos="1298">
          <p15:clr>
            <a:srgbClr val="FBAE40"/>
          </p15:clr>
        </p15:guide>
        <p15:guide id="4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4CFCC8-3A8A-41CB-89EB-C1F22B7920C0}"/>
              </a:ext>
            </a:extLst>
          </p:cNvPr>
          <p:cNvGrpSpPr/>
          <p:nvPr userDrawn="1"/>
        </p:nvGrpSpPr>
        <p:grpSpPr>
          <a:xfrm>
            <a:off x="-1057" y="0"/>
            <a:ext cx="12192000" cy="1174459"/>
            <a:chOff x="0" y="1677798"/>
            <a:chExt cx="9144000" cy="11744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CA8E18-15D8-4F2E-B346-B8A9A3B9D6FD}"/>
                </a:ext>
              </a:extLst>
            </p:cNvPr>
            <p:cNvSpPr/>
            <p:nvPr userDrawn="1"/>
          </p:nvSpPr>
          <p:spPr>
            <a:xfrm>
              <a:off x="0" y="1677798"/>
              <a:ext cx="9144000" cy="1174459"/>
            </a:xfrm>
            <a:prstGeom prst="rect">
              <a:avLst/>
            </a:prstGeom>
            <a:blipFill dpi="0" rotWithShape="1"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2FC85-FBE5-4B71-944E-2837D44EEDA1}"/>
                </a:ext>
              </a:extLst>
            </p:cNvPr>
            <p:cNvSpPr/>
            <p:nvPr/>
          </p:nvSpPr>
          <p:spPr>
            <a:xfrm flipV="1">
              <a:off x="0" y="2290194"/>
              <a:ext cx="9144000" cy="562063"/>
            </a:xfrm>
            <a:prstGeom prst="rect">
              <a:avLst/>
            </a:prstGeom>
            <a:gradFill flip="none" rotWithShape="1">
              <a:gsLst>
                <a:gs pos="40000">
                  <a:schemeClr val="bg1">
                    <a:alpha val="50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양쪽 모서리가 둥근 사각형 10">
            <a:extLst>
              <a:ext uri="{FF2B5EF4-FFF2-40B4-BE49-F238E27FC236}">
                <a16:creationId xmlns:a16="http://schemas.microsoft.com/office/drawing/2014/main" id="{84647E39-BB8A-4127-93A9-C9384D2338D2}"/>
              </a:ext>
            </a:extLst>
          </p:cNvPr>
          <p:cNvSpPr/>
          <p:nvPr userDrawn="1"/>
        </p:nvSpPr>
        <p:spPr>
          <a:xfrm>
            <a:off x="-528" y="6778305"/>
            <a:ext cx="12192000" cy="7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655805-731D-4EB6-BD00-2DBA4B61E5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12763"/>
            <a:ext cx="12193057" cy="50323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4D17C0-4041-4FEA-B97A-EB26E51D13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85" y="6245604"/>
            <a:ext cx="1464765" cy="5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3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2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F9A86-218E-4CFA-8BBE-DA73A7863CA6}"/>
              </a:ext>
            </a:extLst>
          </p:cNvPr>
          <p:cNvSpPr/>
          <p:nvPr userDrawn="1"/>
        </p:nvSpPr>
        <p:spPr>
          <a:xfrm>
            <a:off x="-121920" y="6190199"/>
            <a:ext cx="12435840" cy="804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87EEF1-8981-4755-8635-9443CBA57D98}"/>
              </a:ext>
            </a:extLst>
          </p:cNvPr>
          <p:cNvSpPr/>
          <p:nvPr userDrawn="1"/>
        </p:nvSpPr>
        <p:spPr>
          <a:xfrm>
            <a:off x="-121920" y="2400301"/>
            <a:ext cx="12435840" cy="1915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Questions &amp; Answers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8C8B10-DB5A-43E1-A28C-D8876DD0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56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F83F-81D8-4042-B1ED-AFFC3D49C953}" type="datetime1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82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B28B-2797-4138-B09B-79A5F08C6DF2}" type="datetime1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96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6BD70-17D5-4BDC-ABD4-DC515E793B68}" type="datetime1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29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60-9A4D-4A82-B3E5-1890798E4528}" type="datetime1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70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90F7-88E6-4ECC-AD85-CE8D2B843A49}" type="datetime1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EC69-459C-4E03-9C92-09D3804A6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27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32A9-6C25-42F3-8DC8-46039D791D4A}" type="datetime1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EC69-459C-4E03-9C92-09D3804A6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D9FA9DA-2E4B-4D2F-9970-2DD2D9D0C698}"/>
              </a:ext>
            </a:extLst>
          </p:cNvPr>
          <p:cNvSpPr txBox="1">
            <a:spLocks/>
          </p:cNvSpPr>
          <p:nvPr userDrawn="1"/>
        </p:nvSpPr>
        <p:spPr>
          <a:xfrm>
            <a:off x="5472302" y="6484641"/>
            <a:ext cx="1246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45EC69-459C-4E03-9C92-09D3804A6FF1}" type="slidenum">
              <a:rPr lang="ko-KR" altLang="en-US" smtClean="0">
                <a:solidFill>
                  <a:schemeClr val="tx1"/>
                </a:solidFill>
              </a:rPr>
              <a:pPr algn="ctr"/>
              <a:t>‹#›</a:t>
            </a:fld>
            <a:r>
              <a:rPr lang="en-US" altLang="ko-KR" dirty="0">
                <a:solidFill>
                  <a:schemeClr val="tx1"/>
                </a:solidFill>
              </a:rPr>
              <a:t>/32</a:t>
            </a:r>
          </a:p>
        </p:txBody>
      </p:sp>
    </p:spTree>
    <p:extLst>
      <p:ext uri="{BB962C8B-B14F-4D97-AF65-F5344CB8AC3E}">
        <p14:creationId xmlns:p14="http://schemas.microsoft.com/office/powerpoint/2010/main" val="128319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61" r:id="rId15"/>
    <p:sldLayoutId id="2147483662" r:id="rId16"/>
    <p:sldLayoutId id="2147483660" r:id="rId17"/>
    <p:sldLayoutId id="2147483663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7" Type="http://schemas.openxmlformats.org/officeDocument/2006/relationships/image" Target="../media/image36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18.png"/><Relationship Id="rId5" Type="http://schemas.openxmlformats.org/officeDocument/2006/relationships/image" Target="../media/image38.png"/><Relationship Id="rId10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oleObject" Target="../embeddings/oleObject7.bin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2.png"/><Relationship Id="rId4" Type="http://schemas.openxmlformats.org/officeDocument/2006/relationships/image" Target="../media/image11.wmf"/><Relationship Id="rId9" Type="http://schemas.openxmlformats.org/officeDocument/2006/relationships/image" Target="../media/image14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68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67.png"/><Relationship Id="rId4" Type="http://schemas.openxmlformats.org/officeDocument/2006/relationships/image" Target="../media/image66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1.wmf"/><Relationship Id="rId7" Type="http://schemas.openxmlformats.org/officeDocument/2006/relationships/oleObject" Target="../embeddings/oleObject3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68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14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DA0861-348D-448D-9BC3-888D16264750}"/>
              </a:ext>
            </a:extLst>
          </p:cNvPr>
          <p:cNvSpPr txBox="1"/>
          <p:nvPr/>
        </p:nvSpPr>
        <p:spPr>
          <a:xfrm>
            <a:off x="9886561" y="2160824"/>
            <a:ext cx="2305439" cy="698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600" b="1" dirty="0">
                <a:cs typeface="Times New Roman" panose="02020603050405020304" pitchFamily="18" charset="0"/>
              </a:rPr>
              <a:t>컴퓨터</a:t>
            </a:r>
            <a:r>
              <a:rPr lang="en-US" altLang="ko-KR" sz="1600" b="1" dirty="0">
                <a:cs typeface="Times New Roman" panose="02020603050405020304" pitchFamily="18" charset="0"/>
              </a:rPr>
              <a:t>AI</a:t>
            </a:r>
            <a:r>
              <a:rPr lang="ko-KR" altLang="en-US" sz="1600" b="1" dirty="0">
                <a:cs typeface="Times New Roman" panose="02020603050405020304" pitchFamily="18" charset="0"/>
              </a:rPr>
              <a:t>공학부</a:t>
            </a:r>
            <a:endParaRPr lang="en-US" altLang="ko-KR" sz="1600" b="1" dirty="0">
              <a:cs typeface="Times New Roman" panose="02020603050405020304" pitchFamily="18" charset="0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b="1" dirty="0">
                <a:cs typeface="Times New Roman" panose="02020603050405020304" pitchFamily="18" charset="0"/>
              </a:rPr>
              <a:t>2023</a:t>
            </a:r>
            <a:r>
              <a:rPr lang="ko-KR" altLang="en-US" sz="1600" b="1" dirty="0">
                <a:cs typeface="Times New Roman" panose="02020603050405020304" pitchFamily="18" charset="0"/>
              </a:rPr>
              <a:t>년 </a:t>
            </a:r>
            <a:r>
              <a:rPr lang="en-US" altLang="ko-KR" sz="1600" b="1" dirty="0">
                <a:cs typeface="Times New Roman" panose="02020603050405020304" pitchFamily="18" charset="0"/>
              </a:rPr>
              <a:t>2</a:t>
            </a:r>
            <a:r>
              <a:rPr lang="ko-KR" altLang="en-US" sz="1600" b="1" dirty="0">
                <a:cs typeface="Times New Roman" panose="02020603050405020304" pitchFamily="18" charset="0"/>
              </a:rPr>
              <a:t>학기 </a:t>
            </a:r>
            <a:r>
              <a:rPr lang="ko-KR" altLang="en-US" sz="1600" b="1" dirty="0" err="1">
                <a:cs typeface="Times New Roman" panose="02020603050405020304" pitchFamily="18" charset="0"/>
              </a:rPr>
              <a:t>머신러닝</a:t>
            </a:r>
            <a:endParaRPr lang="en-US" altLang="ko-KR" sz="1600" b="1" dirty="0"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452E19-70B1-4C6B-84F2-C7054A483C8A}"/>
              </a:ext>
            </a:extLst>
          </p:cNvPr>
          <p:cNvSpPr/>
          <p:nvPr/>
        </p:nvSpPr>
        <p:spPr>
          <a:xfrm>
            <a:off x="4702593" y="1357077"/>
            <a:ext cx="6766318" cy="720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Linear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Regression - </a:t>
            </a:r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실습</a:t>
            </a:r>
            <a:endParaRPr lang="en-US" altLang="ko-KR" sz="2400" b="1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69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4FC9DE-3B0A-F591-D4CB-F6E4DD46D080}"/>
              </a:ext>
            </a:extLst>
          </p:cNvPr>
          <p:cNvSpPr/>
          <p:nvPr/>
        </p:nvSpPr>
        <p:spPr>
          <a:xfrm>
            <a:off x="5994471" y="3951550"/>
            <a:ext cx="4927600" cy="23345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437171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- Linear Regression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BEB3AC-02DB-E825-EEAD-5809D9403D32}"/>
                  </a:ext>
                </a:extLst>
              </p:cNvPr>
              <p:cNvSpPr txBox="1"/>
              <p:nvPr/>
            </p:nvSpPr>
            <p:spPr>
              <a:xfrm>
                <a:off x="6369492" y="4283397"/>
                <a:ext cx="3619452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sSub>
                                <m:sSubPr>
                                  <m:ctrlP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BEB3AC-02DB-E825-EEAD-5809D940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492" y="4283397"/>
                <a:ext cx="3619452" cy="745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79FE09-CDFA-FCF5-CD58-FCC7C656AA1E}"/>
              </a:ext>
            </a:extLst>
          </p:cNvPr>
          <p:cNvGrpSpPr/>
          <p:nvPr/>
        </p:nvGrpSpPr>
        <p:grpSpPr>
          <a:xfrm>
            <a:off x="5979826" y="1452070"/>
            <a:ext cx="4927600" cy="4578031"/>
            <a:chOff x="4978400" y="2261704"/>
            <a:chExt cx="4927600" cy="457803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6CA1286-168E-C1A6-CE4D-94CAAC16F338}"/>
                </a:ext>
              </a:extLst>
            </p:cNvPr>
            <p:cNvSpPr/>
            <p:nvPr/>
          </p:nvSpPr>
          <p:spPr>
            <a:xfrm>
              <a:off x="4978400" y="2261704"/>
              <a:ext cx="4927600" cy="23345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0C35EA6-76F8-4AA9-1BEC-96B610600862}"/>
                </a:ext>
              </a:extLst>
            </p:cNvPr>
            <p:cNvGrpSpPr/>
            <p:nvPr/>
          </p:nvGrpSpPr>
          <p:grpSpPr>
            <a:xfrm>
              <a:off x="5368066" y="2539560"/>
              <a:ext cx="4143250" cy="4300175"/>
              <a:chOff x="5368066" y="2731003"/>
              <a:chExt cx="4143250" cy="43001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21DB42F-481C-7E37-E8EF-F2B6D70C0D01}"/>
                      </a:ext>
                    </a:extLst>
                  </p:cNvPr>
                  <p:cNvSpPr txBox="1"/>
                  <p:nvPr/>
                </p:nvSpPr>
                <p:spPr>
                  <a:xfrm>
                    <a:off x="5368066" y="2731003"/>
                    <a:ext cx="4143250" cy="745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000" b="1" i="1" smtClean="0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ko-KR" altLang="en-US" sz="2000" b="1" i="1" smtClean="0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den>
                          </m:f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sSub>
                                    <m:sSubPr>
                                      <m:ctrlPr>
                                        <a:rPr lang="en-US" altLang="ko-KR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ko-KR" sz="20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000" b="1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21DB42F-481C-7E37-E8EF-F2B6D70C0D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8066" y="2731003"/>
                    <a:ext cx="4143250" cy="745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B8DE518-EE79-6A67-8BA8-AB6B43C335B4}"/>
                      </a:ext>
                    </a:extLst>
                  </p:cNvPr>
                  <p:cNvSpPr txBox="1"/>
                  <p:nvPr/>
                </p:nvSpPr>
                <p:spPr>
                  <a:xfrm>
                    <a:off x="5837966" y="3764551"/>
                    <a:ext cx="2228944" cy="745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</m:acc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</m:nary>
                        </m:oMath>
                      </m:oMathPara>
                    </a14:m>
                    <a:endParaRPr lang="ko-KR" altLang="en-US" sz="2000" b="1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B8DE518-EE79-6A67-8BA8-AB6B43C335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7966" y="3764551"/>
                    <a:ext cx="2228944" cy="745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D2050ED-70E7-CF41-959D-55386E817563}"/>
                      </a:ext>
                    </a:extLst>
                  </p:cNvPr>
                  <p:cNvSpPr txBox="1"/>
                  <p:nvPr/>
                </p:nvSpPr>
                <p:spPr>
                  <a:xfrm>
                    <a:off x="5837966" y="6285846"/>
                    <a:ext cx="1810367" cy="745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</m:acc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ko-KR" altLang="en-US" sz="2000" b="1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D2050ED-70E7-CF41-959D-55386E817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7966" y="6285846"/>
                    <a:ext cx="1810367" cy="745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9B6DA94-0ECB-66CB-3943-4892D48847DC}"/>
              </a:ext>
            </a:extLst>
          </p:cNvPr>
          <p:cNvSpPr txBox="1"/>
          <p:nvPr/>
        </p:nvSpPr>
        <p:spPr>
          <a:xfrm>
            <a:off x="82550" y="1076899"/>
            <a:ext cx="536557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Gradient Decent Method (Parameter update)</a:t>
            </a:r>
            <a:endParaRPr lang="en-US" altLang="ko-KR" sz="1600" dirty="0">
              <a:solidFill>
                <a:srgbClr val="0000FF"/>
              </a:solidFill>
              <a:latin typeface="Arial"/>
              <a:ea typeface="맑은 고딕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168632-AD35-7C91-E193-09F1A9A1CA3F}"/>
                  </a:ext>
                </a:extLst>
              </p:cNvPr>
              <p:cNvSpPr txBox="1"/>
              <p:nvPr/>
            </p:nvSpPr>
            <p:spPr>
              <a:xfrm>
                <a:off x="499223" y="2011631"/>
                <a:ext cx="1930016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𝒘𝒙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168632-AD35-7C91-E193-09F1A9A1C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23" y="2011631"/>
                <a:ext cx="1930016" cy="4424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FF5A00-D29D-34E5-14E7-DD7EB45A5320}"/>
                  </a:ext>
                </a:extLst>
              </p:cNvPr>
              <p:cNvSpPr txBox="1"/>
              <p:nvPr/>
            </p:nvSpPr>
            <p:spPr>
              <a:xfrm>
                <a:off x="499223" y="3097892"/>
                <a:ext cx="2520242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ko-KR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b="1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FF5A00-D29D-34E5-14E7-DD7EB45A5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23" y="3097892"/>
                <a:ext cx="2520242" cy="745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D23DD-FE5A-BCD0-1399-47008AA17196}"/>
                  </a:ext>
                </a:extLst>
              </p:cNvPr>
              <p:cNvSpPr txBox="1"/>
              <p:nvPr/>
            </p:nvSpPr>
            <p:spPr>
              <a:xfrm>
                <a:off x="1124747" y="3980651"/>
                <a:ext cx="2608984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sSub>
                                    <m:sSubPr>
                                      <m:ctrlPr>
                                        <a:rPr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D23DD-FE5A-BCD0-1399-47008AA17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47" y="3980651"/>
                <a:ext cx="2608984" cy="745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758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- Linear Regression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444941" cy="1570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Gradient Decent Method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latin typeface="Arial"/>
                <a:ea typeface="맑은 고딕"/>
              </a:rPr>
              <a:t>Learning rate: </a:t>
            </a:r>
            <a:r>
              <a:rPr lang="ko-KR" altLang="en-US" sz="1400" dirty="0">
                <a:latin typeface="Arial"/>
                <a:ea typeface="맑은 고딕"/>
              </a:rPr>
              <a:t>파라미터를 얼마나 업데이트할 지 정하는 </a:t>
            </a:r>
            <a:r>
              <a:rPr lang="ko-KR" altLang="en-US" sz="1400" b="1" dirty="0" err="1">
                <a:solidFill>
                  <a:srgbClr val="0000FF"/>
                </a:solidFill>
                <a:latin typeface="Arial"/>
                <a:ea typeface="맑은 고딕"/>
              </a:rPr>
              <a:t>하이퍼파라미터</a:t>
            </a:r>
            <a:endParaRPr lang="en-US" altLang="ko-KR" sz="1400" b="1" dirty="0">
              <a:solidFill>
                <a:srgbClr val="0000FF"/>
              </a:solidFill>
              <a:latin typeface="Arial"/>
              <a:ea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534207A-05F7-B881-C44D-DDF2A78F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377" y="2738338"/>
            <a:ext cx="8441246" cy="2945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6FE482-7523-75D8-DBC6-4A64F3C38B32}"/>
              </a:ext>
            </a:extLst>
          </p:cNvPr>
          <p:cNvSpPr txBox="1"/>
          <p:nvPr/>
        </p:nvSpPr>
        <p:spPr>
          <a:xfrm>
            <a:off x="2227145" y="6022232"/>
            <a:ext cx="213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l-GR" altLang="ko-KR" dirty="0"/>
              <a:t>α</a:t>
            </a:r>
            <a:r>
              <a:rPr lang="en-US" altLang="ko-KR" dirty="0"/>
              <a:t>: Learning rate</a:t>
            </a:r>
          </a:p>
        </p:txBody>
      </p:sp>
    </p:spTree>
    <p:extLst>
      <p:ext uri="{BB962C8B-B14F-4D97-AF65-F5344CB8AC3E}">
        <p14:creationId xmlns:p14="http://schemas.microsoft.com/office/powerpoint/2010/main" val="306773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 개요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6429965" cy="2026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Linear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Regression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with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Gradient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Decent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Method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"/>
                <a:ea typeface="맑은 고딕"/>
              </a:rPr>
              <a:t>Single Linear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"/>
                <a:ea typeface="맑은 고딕"/>
              </a:rPr>
              <a:t>Multiple Linear Regression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Linear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Regression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with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Ordinary Least Squares (OLS)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6D550B-70CE-C49F-4C89-08E9DA46F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969" y="3861638"/>
            <a:ext cx="2760540" cy="2033228"/>
          </a:xfrm>
          <a:prstGeom prst="rect">
            <a:avLst/>
          </a:prstGeom>
        </p:spPr>
      </p:pic>
      <p:pic>
        <p:nvPicPr>
          <p:cNvPr id="1026" name="Picture 2" descr="Multiple Regression">
            <a:extLst>
              <a:ext uri="{FF2B5EF4-FFF2-40B4-BE49-F238E27FC236}">
                <a16:creationId xmlns:a16="http://schemas.microsoft.com/office/drawing/2014/main" id="{AAE45C74-FE1C-DFF5-BF50-F07833465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9"/>
          <a:stretch/>
        </p:blipFill>
        <p:spPr bwMode="auto">
          <a:xfrm>
            <a:off x="7216459" y="3752771"/>
            <a:ext cx="2396202" cy="200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07CE9E-C258-3448-EA3F-84AB0E589DF9}"/>
              </a:ext>
            </a:extLst>
          </p:cNvPr>
          <p:cNvSpPr txBox="1"/>
          <p:nvPr/>
        </p:nvSpPr>
        <p:spPr>
          <a:xfrm>
            <a:off x="2027912" y="60604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Single Linear Regression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A3D04-4671-E315-6723-837E2DF3AB91}"/>
              </a:ext>
            </a:extLst>
          </p:cNvPr>
          <p:cNvSpPr txBox="1"/>
          <p:nvPr/>
        </p:nvSpPr>
        <p:spPr>
          <a:xfrm>
            <a:off x="6847466" y="6060440"/>
            <a:ext cx="3134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Multiple Linear Regression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54820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dirty="0">
                <a:solidFill>
                  <a:prstClr val="white"/>
                </a:solidFill>
                <a:latin typeface="Arial"/>
                <a:ea typeface="맑은 고딕"/>
              </a:rPr>
              <a:t>실습 개요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5299849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Dataset: </a:t>
            </a:r>
            <a:r>
              <a:rPr lang="en-US" altLang="ko-KR" b="1" dirty="0" err="1">
                <a:solidFill>
                  <a:prstClr val="black"/>
                </a:solidFill>
                <a:latin typeface="Arial"/>
                <a:ea typeface="맑은 고딕"/>
              </a:rPr>
              <a:t>kc_house_data</a:t>
            </a:r>
            <a:endParaRPr lang="en-US" altLang="ko-KR" b="1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2014 ~ 2015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년 사이 판매된 주택 가격 데이터셋</a:t>
            </a:r>
            <a:endParaRPr lang="en-US" altLang="ko-KR" sz="1600" dirty="0">
              <a:solidFill>
                <a:prstClr val="black"/>
              </a:solidFill>
              <a:latin typeface="Arial"/>
              <a:ea typeface="맑은 고딕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21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개 변수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, 21,613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개 데이터로 구성됨</a:t>
            </a:r>
            <a:endParaRPr lang="en-US" altLang="ko-KR" sz="1600" dirty="0">
              <a:solidFill>
                <a:prstClr val="black"/>
              </a:solidFill>
              <a:latin typeface="Arial"/>
              <a:ea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423784-36D0-854F-1BB0-0AC01937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840" y="2087719"/>
            <a:ext cx="5425440" cy="417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F2A922-7129-3678-AEF3-F3EE7FDF8691}"/>
              </a:ext>
            </a:extLst>
          </p:cNvPr>
          <p:cNvSpPr txBox="1"/>
          <p:nvPr/>
        </p:nvSpPr>
        <p:spPr>
          <a:xfrm>
            <a:off x="5994648" y="174916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가격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B3361-1014-2A27-ACFC-51EE8481650D}"/>
              </a:ext>
            </a:extLst>
          </p:cNvPr>
          <p:cNvSpPr txBox="1"/>
          <p:nvPr/>
        </p:nvSpPr>
        <p:spPr>
          <a:xfrm>
            <a:off x="7618739" y="174916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/>
              <a:t>침실</a:t>
            </a:r>
            <a:endParaRPr lang="ko-KR" alt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D2B57-2494-04BF-EC51-0F4E8656440A}"/>
              </a:ext>
            </a:extLst>
          </p:cNvPr>
          <p:cNvSpPr txBox="1"/>
          <p:nvPr/>
        </p:nvSpPr>
        <p:spPr>
          <a:xfrm>
            <a:off x="8923308" y="174916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/>
              <a:t>화장실</a:t>
            </a:r>
            <a:endParaRPr lang="ko-KR" alt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6152F-71C9-3F6B-E696-3D7E05F4B38C}"/>
              </a:ext>
            </a:extLst>
          </p:cNvPr>
          <p:cNvSpPr txBox="1"/>
          <p:nvPr/>
        </p:nvSpPr>
        <p:spPr>
          <a:xfrm>
            <a:off x="10394180" y="174916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9C0154-ED73-B868-2F9F-B40651B9226D}"/>
              </a:ext>
            </a:extLst>
          </p:cNvPr>
          <p:cNvSpPr txBox="1"/>
          <p:nvPr/>
        </p:nvSpPr>
        <p:spPr>
          <a:xfrm>
            <a:off x="11464942" y="1749165"/>
            <a:ext cx="389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…</a:t>
            </a:r>
            <a:endParaRPr lang="ko-KR" alt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A1F553-2B97-2751-7D7F-1D4EB5334797}"/>
              </a:ext>
            </a:extLst>
          </p:cNvPr>
          <p:cNvSpPr txBox="1"/>
          <p:nvPr/>
        </p:nvSpPr>
        <p:spPr>
          <a:xfrm>
            <a:off x="11464942" y="4176569"/>
            <a:ext cx="389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…</a:t>
            </a:r>
            <a:endParaRPr lang="ko-KR" altLang="en-US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22E3AA-1AF1-F29F-0143-D06C4F155DBE}"/>
              </a:ext>
            </a:extLst>
          </p:cNvPr>
          <p:cNvSpPr txBox="1"/>
          <p:nvPr/>
        </p:nvSpPr>
        <p:spPr>
          <a:xfrm>
            <a:off x="157480" y="6466840"/>
            <a:ext cx="40767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https://www.kaggle.com/datasets/shivachandel/kc-house-data/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76489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22878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환경 구성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6846746" cy="1569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Colaboratory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머신러닝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모델 등을 실행할 수 있는 무료 클라우드 서비스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모델 학습을 위해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를 일정 시간동안 무료로 사용할 수 있음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구글 계정으로 로그인해 사용 가능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(colab.research.google.com)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1201859-EDE1-4AF9-8D4E-540AD5FE0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387" y="1329082"/>
            <a:ext cx="2424113" cy="113316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6F7B7D2-2841-4EEA-B3F3-85059C4073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044"/>
          <a:stretch/>
        </p:blipFill>
        <p:spPr>
          <a:xfrm>
            <a:off x="2757487" y="2830922"/>
            <a:ext cx="6677026" cy="36469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7512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22878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환경 구성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4923143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웹 브라우저에서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로그인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구글 드라이브 접속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(drive.google.com)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구글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설치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아래 사진 참고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87251A-2610-4C2C-9B5C-6D793993E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31" y="2757359"/>
            <a:ext cx="1706412" cy="1348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9D996-8BDF-4BED-8F02-E3E623B6FD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5"/>
          <a:stretch/>
        </p:blipFill>
        <p:spPr>
          <a:xfrm>
            <a:off x="2972130" y="2757359"/>
            <a:ext cx="1835406" cy="1874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3233539-3975-4601-BAF3-B87DA06828BA}"/>
              </a:ext>
            </a:extLst>
          </p:cNvPr>
          <p:cNvSpPr/>
          <p:nvPr/>
        </p:nvSpPr>
        <p:spPr>
          <a:xfrm>
            <a:off x="1090531" y="3479204"/>
            <a:ext cx="1671188" cy="6003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33C27C-B2CE-4ECE-891E-C0FD3F8D48AF}"/>
              </a:ext>
            </a:extLst>
          </p:cNvPr>
          <p:cNvSpPr/>
          <p:nvPr/>
        </p:nvSpPr>
        <p:spPr>
          <a:xfrm>
            <a:off x="2972130" y="4356309"/>
            <a:ext cx="1835406" cy="1985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E153EB-ED93-46E8-8F08-B8D03D50B0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213"/>
          <a:stretch/>
        </p:blipFill>
        <p:spPr>
          <a:xfrm>
            <a:off x="4982724" y="2757359"/>
            <a:ext cx="2040511" cy="16887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638290-3738-4FC9-9FA2-50673F2079C6}"/>
              </a:ext>
            </a:extLst>
          </p:cNvPr>
          <p:cNvSpPr/>
          <p:nvPr/>
        </p:nvSpPr>
        <p:spPr>
          <a:xfrm>
            <a:off x="4982725" y="4105633"/>
            <a:ext cx="2040511" cy="2807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E68476-19B8-4087-BE1A-234F5D5D8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421" y="2757359"/>
            <a:ext cx="3903048" cy="2150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D78FD3-1236-4F40-B361-AF330D77108A}"/>
              </a:ext>
            </a:extLst>
          </p:cNvPr>
          <p:cNvSpPr/>
          <p:nvPr/>
        </p:nvSpPr>
        <p:spPr>
          <a:xfrm>
            <a:off x="9266064" y="2757358"/>
            <a:ext cx="1746811" cy="28404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224C4C-A0FA-4628-B274-0F7785E0167D}"/>
              </a:ext>
            </a:extLst>
          </p:cNvPr>
          <p:cNvSpPr/>
          <p:nvPr/>
        </p:nvSpPr>
        <p:spPr>
          <a:xfrm>
            <a:off x="7249321" y="3431497"/>
            <a:ext cx="988085" cy="13770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BA404C-2683-4962-A7A1-70058D1636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4776" y="5068152"/>
            <a:ext cx="3903048" cy="968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6253C3-5F9E-4234-9575-D3A694EA4E4B}"/>
              </a:ext>
            </a:extLst>
          </p:cNvPr>
          <p:cNvSpPr/>
          <p:nvPr/>
        </p:nvSpPr>
        <p:spPr>
          <a:xfrm>
            <a:off x="10183164" y="5170599"/>
            <a:ext cx="897181" cy="2344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9078889-C014-42F1-8610-E5048E0021DE}"/>
              </a:ext>
            </a:extLst>
          </p:cNvPr>
          <p:cNvSpPr/>
          <p:nvPr/>
        </p:nvSpPr>
        <p:spPr>
          <a:xfrm>
            <a:off x="1090531" y="4187972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766D579-3F6A-4848-987A-7CFBD1908317}"/>
              </a:ext>
            </a:extLst>
          </p:cNvPr>
          <p:cNvSpPr/>
          <p:nvPr/>
        </p:nvSpPr>
        <p:spPr>
          <a:xfrm>
            <a:off x="2916369" y="4687080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1864A1F-F4FA-4F72-AD4D-517C64A8698D}"/>
              </a:ext>
            </a:extLst>
          </p:cNvPr>
          <p:cNvSpPr/>
          <p:nvPr/>
        </p:nvSpPr>
        <p:spPr>
          <a:xfrm>
            <a:off x="5057395" y="4455595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56D008D-D6A1-4600-93CE-929E39407FA0}"/>
              </a:ext>
            </a:extLst>
          </p:cNvPr>
          <p:cNvSpPr/>
          <p:nvPr/>
        </p:nvSpPr>
        <p:spPr>
          <a:xfrm>
            <a:off x="10571472" y="3112296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D48DEA-500A-49F3-B14F-7339462349A7}"/>
              </a:ext>
            </a:extLst>
          </p:cNvPr>
          <p:cNvSpPr/>
          <p:nvPr/>
        </p:nvSpPr>
        <p:spPr>
          <a:xfrm>
            <a:off x="8288306" y="4455595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3A9105B-B8CE-41F0-BC3F-8814D3C46672}"/>
              </a:ext>
            </a:extLst>
          </p:cNvPr>
          <p:cNvSpPr/>
          <p:nvPr/>
        </p:nvSpPr>
        <p:spPr>
          <a:xfrm>
            <a:off x="10602215" y="5466736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690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22878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환경 구성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8052204" cy="87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구글 드라이브 내 실습 코드를 보관할 폴더 생성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띄어쓰기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한글 사용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X)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구글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실행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E57BF96-ED02-4BEC-AECB-0E819C015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695" y="2327873"/>
            <a:ext cx="1706412" cy="1348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5AB3ACA-1982-45C7-97A0-37B717595C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5"/>
          <a:stretch/>
        </p:blipFill>
        <p:spPr>
          <a:xfrm>
            <a:off x="3775294" y="2327873"/>
            <a:ext cx="1835406" cy="1874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DD1749-0B95-4802-AF81-41FD718EFB03}"/>
              </a:ext>
            </a:extLst>
          </p:cNvPr>
          <p:cNvSpPr/>
          <p:nvPr/>
        </p:nvSpPr>
        <p:spPr>
          <a:xfrm>
            <a:off x="1893695" y="3049718"/>
            <a:ext cx="1671188" cy="6003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862A46-3EB4-4A7E-B198-5A3020763C32}"/>
              </a:ext>
            </a:extLst>
          </p:cNvPr>
          <p:cNvSpPr/>
          <p:nvPr/>
        </p:nvSpPr>
        <p:spPr>
          <a:xfrm>
            <a:off x="3775294" y="2407586"/>
            <a:ext cx="1835406" cy="1985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03DE892-D993-496E-8DB0-70DC6376E1C9}"/>
              </a:ext>
            </a:extLst>
          </p:cNvPr>
          <p:cNvSpPr/>
          <p:nvPr/>
        </p:nvSpPr>
        <p:spPr>
          <a:xfrm>
            <a:off x="1893695" y="3758486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6EB7630-3666-445E-98EA-88F24C3F6F5A}"/>
              </a:ext>
            </a:extLst>
          </p:cNvPr>
          <p:cNvSpPr/>
          <p:nvPr/>
        </p:nvSpPr>
        <p:spPr>
          <a:xfrm>
            <a:off x="5153046" y="2682809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3CAFF8C-23DA-4392-A55C-7768B83E5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5"/>
          <a:stretch/>
        </p:blipFill>
        <p:spPr>
          <a:xfrm>
            <a:off x="5870793" y="2327873"/>
            <a:ext cx="1835406" cy="1874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215334-199D-42DB-A86C-90C1D8B4D7FD}"/>
              </a:ext>
            </a:extLst>
          </p:cNvPr>
          <p:cNvSpPr/>
          <p:nvPr/>
        </p:nvSpPr>
        <p:spPr>
          <a:xfrm>
            <a:off x="5870793" y="3926824"/>
            <a:ext cx="1835406" cy="1985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34F009B-325F-4D3A-8CC7-C8385C1423E1}"/>
              </a:ext>
            </a:extLst>
          </p:cNvPr>
          <p:cNvSpPr/>
          <p:nvPr/>
        </p:nvSpPr>
        <p:spPr>
          <a:xfrm>
            <a:off x="7277120" y="4168709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F926EB-8587-458A-880D-ACC71A0A7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292" y="2327873"/>
            <a:ext cx="2346779" cy="19767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9E71A03-21D1-4F46-A04E-D398ACD2CC11}"/>
              </a:ext>
            </a:extLst>
          </p:cNvPr>
          <p:cNvSpPr/>
          <p:nvPr/>
        </p:nvSpPr>
        <p:spPr>
          <a:xfrm>
            <a:off x="8023699" y="3374696"/>
            <a:ext cx="2073484" cy="2418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390FD9-069E-4E28-98D9-4A28A05ABCD2}"/>
              </a:ext>
            </a:extLst>
          </p:cNvPr>
          <p:cNvSpPr/>
          <p:nvPr/>
        </p:nvSpPr>
        <p:spPr>
          <a:xfrm>
            <a:off x="9644339" y="3693820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9070642-EE4B-42FD-9939-E84854AF2C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047"/>
          <a:stretch/>
        </p:blipFill>
        <p:spPr>
          <a:xfrm>
            <a:off x="1769392" y="4653408"/>
            <a:ext cx="8653216" cy="1746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66162AA-F231-44A6-A1D0-DABD7129347D}"/>
              </a:ext>
            </a:extLst>
          </p:cNvPr>
          <p:cNvSpPr txBox="1"/>
          <p:nvPr/>
        </p:nvSpPr>
        <p:spPr>
          <a:xfrm>
            <a:off x="5157281" y="595992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/>
              <a:t>Colab</a:t>
            </a:r>
            <a:r>
              <a:rPr lang="en-US" altLang="ko-KR" b="1" dirty="0"/>
              <a:t> </a:t>
            </a:r>
            <a:r>
              <a:rPr lang="ko-KR" altLang="en-US" b="1" dirty="0"/>
              <a:t>실행 화면</a:t>
            </a:r>
          </a:p>
        </p:txBody>
      </p:sp>
    </p:spTree>
    <p:extLst>
      <p:ext uri="{BB962C8B-B14F-4D97-AF65-F5344CB8AC3E}">
        <p14:creationId xmlns:p14="http://schemas.microsoft.com/office/powerpoint/2010/main" val="350421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32111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Code 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다운로드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6974986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LMS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강의콘텐츠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5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주차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차시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 code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및 데이터셋 다운로드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C4B838-A817-43D8-1BD4-4A727A49C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31" y="1921372"/>
            <a:ext cx="9884138" cy="4086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22AB896-800A-6EFF-A724-D5E86F3E2F6F}"/>
              </a:ext>
            </a:extLst>
          </p:cNvPr>
          <p:cNvSpPr/>
          <p:nvPr/>
        </p:nvSpPr>
        <p:spPr>
          <a:xfrm>
            <a:off x="1153931" y="4277338"/>
            <a:ext cx="588986" cy="6003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902BCC1-CFAE-BD28-2257-16226548BE19}"/>
              </a:ext>
            </a:extLst>
          </p:cNvPr>
          <p:cNvSpPr/>
          <p:nvPr/>
        </p:nvSpPr>
        <p:spPr>
          <a:xfrm>
            <a:off x="689153" y="4394044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41B6F5-41D8-69E4-1535-0F4753C85713}"/>
              </a:ext>
            </a:extLst>
          </p:cNvPr>
          <p:cNvSpPr/>
          <p:nvPr/>
        </p:nvSpPr>
        <p:spPr>
          <a:xfrm>
            <a:off x="1840786" y="4269777"/>
            <a:ext cx="1837022" cy="3123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3FC8A88-BDB1-4EC1-106D-FE28AD78A7A0}"/>
              </a:ext>
            </a:extLst>
          </p:cNvPr>
          <p:cNvSpPr/>
          <p:nvPr/>
        </p:nvSpPr>
        <p:spPr>
          <a:xfrm>
            <a:off x="2219889" y="4646641"/>
            <a:ext cx="366909" cy="3669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4E007B-69CA-B73A-BD92-0EEDC2E683D5}"/>
              </a:ext>
            </a:extLst>
          </p:cNvPr>
          <p:cNvSpPr txBox="1"/>
          <p:nvPr/>
        </p:nvSpPr>
        <p:spPr>
          <a:xfrm>
            <a:off x="2586798" y="464664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데이터셋 업로드</a:t>
            </a:r>
          </a:p>
        </p:txBody>
      </p:sp>
    </p:spTree>
    <p:extLst>
      <p:ext uri="{BB962C8B-B14F-4D97-AF65-F5344CB8AC3E}">
        <p14:creationId xmlns:p14="http://schemas.microsoft.com/office/powerpoint/2010/main" val="2186908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50305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Single Linear Regression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5513048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Single Linear Regression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을 위한 데이터셋 확인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CA7A6-91F9-2951-89F8-AB833CAFC2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76"/>
          <a:stretch/>
        </p:blipFill>
        <p:spPr>
          <a:xfrm>
            <a:off x="6185149" y="2121813"/>
            <a:ext cx="4125772" cy="37308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B4258BC-A0C0-F7FC-14E5-CC3B9C051257}"/>
              </a:ext>
            </a:extLst>
          </p:cNvPr>
          <p:cNvSpPr/>
          <p:nvPr/>
        </p:nvSpPr>
        <p:spPr>
          <a:xfrm>
            <a:off x="6567512" y="3076629"/>
            <a:ext cx="1924786" cy="2776036"/>
          </a:xfrm>
          <a:prstGeom prst="roundRect">
            <a:avLst>
              <a:gd name="adj" fmla="val 3281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64C231-412B-8AC9-0001-4B65F949BC15}"/>
              </a:ext>
            </a:extLst>
          </p:cNvPr>
          <p:cNvSpPr txBox="1"/>
          <p:nvPr/>
        </p:nvSpPr>
        <p:spPr>
          <a:xfrm>
            <a:off x="8752666" y="3864730"/>
            <a:ext cx="3217547" cy="8715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Y: </a:t>
            </a:r>
            <a:r>
              <a:rPr lang="ko-KR" altLang="en-US" dirty="0"/>
              <a:t>정답 데이터 </a:t>
            </a:r>
            <a:r>
              <a:rPr lang="en-US" altLang="ko-KR" dirty="0"/>
              <a:t>(price)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X: </a:t>
            </a:r>
            <a:r>
              <a:rPr lang="ko-KR" altLang="en-US" dirty="0"/>
              <a:t>입력 데이터 </a:t>
            </a:r>
            <a:r>
              <a:rPr lang="en-US" altLang="ko-KR" dirty="0"/>
              <a:t>(</a:t>
            </a:r>
            <a:r>
              <a:rPr lang="en-US" altLang="ko-KR" dirty="0" err="1"/>
              <a:t>sqft_living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806240-FD35-E177-3BA3-9E220359C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31" y="2121813"/>
            <a:ext cx="4174955" cy="20353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9958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50305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Single Linear Regression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5513048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Single Linear Regression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을 위한 데이터셋 확인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7FBFE9-3CA1-90B9-9A6F-29C0016E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39" y="2067934"/>
            <a:ext cx="10076924" cy="426621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DB9AD3A-67E2-5EF0-542C-A21C800EEA1C}"/>
              </a:ext>
            </a:extLst>
          </p:cNvPr>
          <p:cNvSpPr/>
          <p:nvPr/>
        </p:nvSpPr>
        <p:spPr>
          <a:xfrm>
            <a:off x="1561045" y="3542952"/>
            <a:ext cx="2965487" cy="559218"/>
          </a:xfrm>
          <a:prstGeom prst="roundRect">
            <a:avLst>
              <a:gd name="adj" fmla="val 3281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9A859-5003-DF07-2891-1F2ECF25C4EE}"/>
              </a:ext>
            </a:extLst>
          </p:cNvPr>
          <p:cNvSpPr txBox="1"/>
          <p:nvPr/>
        </p:nvSpPr>
        <p:spPr>
          <a:xfrm>
            <a:off x="4652831" y="3637895"/>
            <a:ext cx="4280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X, Y </a:t>
            </a:r>
            <a:r>
              <a:rPr lang="ko-KR" altLang="en-US" b="1" dirty="0">
                <a:solidFill>
                  <a:srgbClr val="C00000"/>
                </a:solidFill>
              </a:rPr>
              <a:t>각각에 대해 </a:t>
            </a:r>
            <a:r>
              <a:rPr lang="en-US" altLang="ko-KR" b="1" dirty="0">
                <a:solidFill>
                  <a:srgbClr val="C00000"/>
                </a:solidFill>
              </a:rPr>
              <a:t>Gaussian </a:t>
            </a:r>
            <a:r>
              <a:rPr lang="ko-KR" altLang="en-US" b="1" dirty="0">
                <a:solidFill>
                  <a:srgbClr val="C00000"/>
                </a:solidFill>
              </a:rPr>
              <a:t>정규화 수행</a:t>
            </a:r>
          </a:p>
        </p:txBody>
      </p:sp>
    </p:spTree>
    <p:extLst>
      <p:ext uri="{BB962C8B-B14F-4D97-AF65-F5344CB8AC3E}">
        <p14:creationId xmlns:p14="http://schemas.microsoft.com/office/powerpoint/2010/main" val="1231996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- Linear Regression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4902304" cy="309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[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추정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] Linear Regression (</a:t>
            </a:r>
            <a:r>
              <a:rPr lang="ko-KR" altLang="en-US" b="1" dirty="0">
                <a:solidFill>
                  <a:prstClr val="black"/>
                </a:solidFill>
                <a:latin typeface="Arial"/>
                <a:ea typeface="맑은 고딕"/>
              </a:rPr>
              <a:t>선형회귀</a:t>
            </a: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Single Linear Regression (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단일 선형회귀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Multiple Linear Regression (</a:t>
            </a:r>
            <a:r>
              <a:rPr lang="ko-KR" altLang="en-US" sz="1600" dirty="0">
                <a:solidFill>
                  <a:prstClr val="black"/>
                </a:solidFill>
                <a:latin typeface="Arial"/>
                <a:ea typeface="맑은 고딕"/>
              </a:rPr>
              <a:t>다중 선형회귀</a:t>
            </a: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Ordinary Least Squares (OLS)</a:t>
            </a:r>
            <a:b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</a:b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= Least Squares Method (LSM)</a:t>
            </a:r>
            <a:b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</a:b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Gradient Decent Method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8270A35-56B6-C002-F3DE-031FD914734C}"/>
              </a:ext>
            </a:extLst>
          </p:cNvPr>
          <p:cNvCxnSpPr>
            <a:cxnSpLocks/>
          </p:cNvCxnSpPr>
          <p:nvPr/>
        </p:nvCxnSpPr>
        <p:spPr>
          <a:xfrm>
            <a:off x="6956336" y="5290554"/>
            <a:ext cx="36547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F8A66DB-457A-CF09-9267-8AF116768E83}"/>
              </a:ext>
            </a:extLst>
          </p:cNvPr>
          <p:cNvCxnSpPr/>
          <p:nvPr/>
        </p:nvCxnSpPr>
        <p:spPr>
          <a:xfrm flipV="1">
            <a:off x="6969673" y="2355380"/>
            <a:ext cx="0" cy="2935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DAFDDDA-08EA-567B-AA0A-20A4F221AC00}"/>
              </a:ext>
            </a:extLst>
          </p:cNvPr>
          <p:cNvSpPr/>
          <p:nvPr/>
        </p:nvSpPr>
        <p:spPr>
          <a:xfrm>
            <a:off x="7298913" y="4899658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E803344-EDE1-0993-8C16-E62829F36595}"/>
              </a:ext>
            </a:extLst>
          </p:cNvPr>
          <p:cNvSpPr/>
          <p:nvPr/>
        </p:nvSpPr>
        <p:spPr>
          <a:xfrm>
            <a:off x="7512273" y="4462778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E780998-0FCD-6571-F185-507BFEDE00EB}"/>
              </a:ext>
            </a:extLst>
          </p:cNvPr>
          <p:cNvSpPr/>
          <p:nvPr/>
        </p:nvSpPr>
        <p:spPr>
          <a:xfrm>
            <a:off x="7883113" y="4655818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8DBC968-80FA-79A9-9C73-C43D7987D4E8}"/>
              </a:ext>
            </a:extLst>
          </p:cNvPr>
          <p:cNvSpPr/>
          <p:nvPr/>
        </p:nvSpPr>
        <p:spPr>
          <a:xfrm>
            <a:off x="8121873" y="4025898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18758B8-1BAA-7C0A-DA55-1801DD85661A}"/>
              </a:ext>
            </a:extLst>
          </p:cNvPr>
          <p:cNvSpPr/>
          <p:nvPr/>
        </p:nvSpPr>
        <p:spPr>
          <a:xfrm>
            <a:off x="8731954" y="4574537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DC77480-B353-D516-62E8-E25C943E6FDB}"/>
              </a:ext>
            </a:extLst>
          </p:cNvPr>
          <p:cNvSpPr/>
          <p:nvPr/>
        </p:nvSpPr>
        <p:spPr>
          <a:xfrm>
            <a:off x="9123114" y="3820160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AF77E8E-9169-5828-14F8-CCB2C18E656D}"/>
              </a:ext>
            </a:extLst>
          </p:cNvPr>
          <p:cNvSpPr/>
          <p:nvPr/>
        </p:nvSpPr>
        <p:spPr>
          <a:xfrm>
            <a:off x="9874954" y="3647710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D677F7B-EACA-63C0-E08E-F1B77A1FF374}"/>
              </a:ext>
            </a:extLst>
          </p:cNvPr>
          <p:cNvSpPr/>
          <p:nvPr/>
        </p:nvSpPr>
        <p:spPr>
          <a:xfrm>
            <a:off x="9666674" y="2984646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DBBB099-53AF-6779-C059-4B77FE019033}"/>
              </a:ext>
            </a:extLst>
          </p:cNvPr>
          <p:cNvSpPr/>
          <p:nvPr/>
        </p:nvSpPr>
        <p:spPr>
          <a:xfrm>
            <a:off x="8331113" y="3510438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82600BE-9CEA-D85C-6070-DBA289C93EC9}"/>
              </a:ext>
            </a:extLst>
          </p:cNvPr>
          <p:cNvSpPr/>
          <p:nvPr/>
        </p:nvSpPr>
        <p:spPr>
          <a:xfrm>
            <a:off x="8912774" y="3406272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2E1E47-7D33-F39F-470C-8BB392AAEA1A}"/>
              </a:ext>
            </a:extLst>
          </p:cNvPr>
          <p:cNvSpPr/>
          <p:nvPr/>
        </p:nvSpPr>
        <p:spPr>
          <a:xfrm>
            <a:off x="8731954" y="3588905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7DF829A-34C8-B41A-C9FF-8F9F38787CEB}"/>
              </a:ext>
            </a:extLst>
          </p:cNvPr>
          <p:cNvSpPr/>
          <p:nvPr/>
        </p:nvSpPr>
        <p:spPr>
          <a:xfrm>
            <a:off x="9809391" y="3297052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CB4577E-9C4B-F936-1595-B7A61060DFA4}"/>
              </a:ext>
            </a:extLst>
          </p:cNvPr>
          <p:cNvSpPr/>
          <p:nvPr/>
        </p:nvSpPr>
        <p:spPr>
          <a:xfrm>
            <a:off x="10256431" y="3289434"/>
            <a:ext cx="116838" cy="1168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89EC18-E034-7A51-5B17-A53DFFF72900}"/>
              </a:ext>
            </a:extLst>
          </p:cNvPr>
          <p:cNvSpPr txBox="1"/>
          <p:nvPr/>
        </p:nvSpPr>
        <p:spPr>
          <a:xfrm>
            <a:off x="10304579" y="5290554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x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79718E-027E-5EE3-644E-7C5589D7BE33}"/>
              </a:ext>
            </a:extLst>
          </p:cNvPr>
          <p:cNvSpPr txBox="1"/>
          <p:nvPr/>
        </p:nvSpPr>
        <p:spPr>
          <a:xfrm>
            <a:off x="6560619" y="2309704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y</a:t>
            </a:r>
            <a:endParaRPr lang="ko-KR" altLang="en-US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8ECEB5C-788F-6C1E-3101-635A2B1A0A2D}"/>
              </a:ext>
            </a:extLst>
          </p:cNvPr>
          <p:cNvCxnSpPr>
            <a:cxnSpLocks/>
          </p:cNvCxnSpPr>
          <p:nvPr/>
        </p:nvCxnSpPr>
        <p:spPr>
          <a:xfrm flipV="1">
            <a:off x="7105873" y="2781968"/>
            <a:ext cx="3505200" cy="2348832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CB0A7D1-1A82-1071-28E1-E7BCD188EE4B}"/>
              </a:ext>
            </a:extLst>
          </p:cNvPr>
          <p:cNvSpPr txBox="1"/>
          <p:nvPr/>
        </p:nvSpPr>
        <p:spPr>
          <a:xfrm>
            <a:off x="9557340" y="2178871"/>
            <a:ext cx="19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00FF"/>
                </a:solidFill>
              </a:rPr>
              <a:t>y = Ax + B</a:t>
            </a:r>
            <a:endParaRPr lang="ko-KR" altLang="en-US" sz="2800" b="1" dirty="0">
              <a:solidFill>
                <a:srgbClr val="0000FF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F89544-3A6A-987F-7315-B8CE00643F13}"/>
              </a:ext>
            </a:extLst>
          </p:cNvPr>
          <p:cNvSpPr txBox="1"/>
          <p:nvPr/>
        </p:nvSpPr>
        <p:spPr>
          <a:xfrm>
            <a:off x="7703921" y="578348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단일 선형회귀 예시</a:t>
            </a:r>
          </a:p>
        </p:txBody>
      </p:sp>
    </p:spTree>
    <p:extLst>
      <p:ext uri="{BB962C8B-B14F-4D97-AF65-F5344CB8AC3E}">
        <p14:creationId xmlns:p14="http://schemas.microsoft.com/office/powerpoint/2010/main" val="2961248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50305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Single Linear Regression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5513048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Single Linear Regression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을 위한 데이터셋 확인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6E19A1-1B8D-EC2A-DC9A-9BE777BB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635" y="1949808"/>
            <a:ext cx="5388730" cy="4069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5646ED-F103-BD25-1418-713036367D72}"/>
              </a:ext>
            </a:extLst>
          </p:cNvPr>
          <p:cNvSpPr txBox="1"/>
          <p:nvPr/>
        </p:nvSpPr>
        <p:spPr>
          <a:xfrm>
            <a:off x="8853746" y="5607646"/>
            <a:ext cx="163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X: </a:t>
            </a:r>
            <a:r>
              <a:rPr lang="en-US" altLang="ko-KR" b="1" dirty="0" err="1">
                <a:solidFill>
                  <a:srgbClr val="0000FF"/>
                </a:solidFill>
              </a:rPr>
              <a:t>sqft_living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51653-B889-5BE4-36E5-1DBD370E26CC}"/>
              </a:ext>
            </a:extLst>
          </p:cNvPr>
          <p:cNvSpPr txBox="1"/>
          <p:nvPr/>
        </p:nvSpPr>
        <p:spPr>
          <a:xfrm>
            <a:off x="2387703" y="1950651"/>
            <a:ext cx="1013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Y: price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858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50305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Single Linear Regression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4294765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Single Linear Regression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모델 작성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5B301E-A967-0C31-6936-CCC6ED93F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16"/>
          <a:stretch/>
        </p:blipFill>
        <p:spPr>
          <a:xfrm>
            <a:off x="1898743" y="2062993"/>
            <a:ext cx="3724795" cy="3862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D75DD-74F8-834A-85C5-6724826BD489}"/>
              </a:ext>
            </a:extLst>
          </p:cNvPr>
          <p:cNvSpPr txBox="1"/>
          <p:nvPr/>
        </p:nvSpPr>
        <p:spPr>
          <a:xfrm>
            <a:off x="6189986" y="3429000"/>
            <a:ext cx="5303696" cy="16679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__():</a:t>
            </a:r>
            <a:r>
              <a:rPr lang="ko-KR" altLang="en-US" dirty="0"/>
              <a:t> 모델 초기화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fit(x, y): training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X, Y</a:t>
            </a:r>
            <a:r>
              <a:rPr lang="ko-KR" altLang="en-US" dirty="0"/>
              <a:t>를 이용한 </a:t>
            </a:r>
            <a:r>
              <a:rPr lang="en-US" altLang="ko-KR" dirty="0"/>
              <a:t>weight </a:t>
            </a:r>
            <a:r>
              <a:rPr lang="ko-KR" altLang="en-US" dirty="0"/>
              <a:t>학습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predict(x): test data X</a:t>
            </a:r>
            <a:r>
              <a:rPr lang="ko-KR" altLang="en-US" dirty="0"/>
              <a:t>를 이용해 </a:t>
            </a:r>
            <a:r>
              <a:rPr lang="en-US" altLang="ko-KR" dirty="0"/>
              <a:t>Y </a:t>
            </a:r>
            <a:r>
              <a:rPr lang="ko-KR" altLang="en-US" dirty="0" err="1"/>
              <a:t>예측값</a:t>
            </a:r>
            <a:r>
              <a:rPr lang="ko-KR" altLang="en-US" dirty="0"/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610056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50305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Single Linear Regression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4294765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Single Linear Regression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모델 작성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D6157C-4EC7-C94B-EADD-CFC7E1F7A182}"/>
                  </a:ext>
                </a:extLst>
              </p:cNvPr>
              <p:cNvSpPr txBox="1"/>
              <p:nvPr/>
            </p:nvSpPr>
            <p:spPr>
              <a:xfrm>
                <a:off x="862130" y="2317825"/>
                <a:ext cx="1902380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D6157C-4EC7-C94B-EADD-CFC7E1F7A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30" y="2317825"/>
                <a:ext cx="1902380" cy="4424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A7CCC547-98D5-7344-4CEF-2C7DADA5E502}"/>
              </a:ext>
            </a:extLst>
          </p:cNvPr>
          <p:cNvGrpSpPr/>
          <p:nvPr/>
        </p:nvGrpSpPr>
        <p:grpSpPr>
          <a:xfrm>
            <a:off x="862130" y="3321657"/>
            <a:ext cx="7029450" cy="3019425"/>
            <a:chOff x="695325" y="3136514"/>
            <a:chExt cx="7029450" cy="301942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9A0E92C-0331-BB84-7B07-0D1BB38A3E2C}"/>
                </a:ext>
              </a:extLst>
            </p:cNvPr>
            <p:cNvSpPr/>
            <p:nvPr/>
          </p:nvSpPr>
          <p:spPr>
            <a:xfrm>
              <a:off x="695325" y="3136514"/>
              <a:ext cx="7029450" cy="30194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F9853E9-18F5-00DB-D092-E361FDE99BF6}"/>
                    </a:ext>
                  </a:extLst>
                </p:cNvPr>
                <p:cNvSpPr txBox="1"/>
                <p:nvPr/>
              </p:nvSpPr>
              <p:spPr>
                <a:xfrm>
                  <a:off x="862130" y="3566283"/>
                  <a:ext cx="1309205" cy="16982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F9853E9-18F5-00DB-D092-E361FDE99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30" y="3566283"/>
                  <a:ext cx="1309205" cy="169822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F268092-826F-6B42-1D2C-FE100439510A}"/>
                    </a:ext>
                  </a:extLst>
                </p:cNvPr>
                <p:cNvSpPr txBox="1"/>
                <p:nvPr/>
              </p:nvSpPr>
              <p:spPr>
                <a:xfrm>
                  <a:off x="3085303" y="4184562"/>
                  <a:ext cx="181927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F268092-826F-6B42-1D2C-FE10043951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5303" y="4184562"/>
                  <a:ext cx="181927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1AAD6B3-9881-2D19-8426-85C2742A0062}"/>
                    </a:ext>
                  </a:extLst>
                </p:cNvPr>
                <p:cNvSpPr txBox="1"/>
                <p:nvPr/>
              </p:nvSpPr>
              <p:spPr>
                <a:xfrm>
                  <a:off x="5935226" y="3562533"/>
                  <a:ext cx="1296381" cy="17057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1AAD6B3-9881-2D19-8426-85C2742A0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5226" y="3562533"/>
                  <a:ext cx="1296381" cy="170572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3346F0F-5E7F-FCC0-B4AF-D507199BFE28}"/>
                    </a:ext>
                  </a:extLst>
                </p:cNvPr>
                <p:cNvSpPr txBox="1"/>
                <p:nvPr/>
              </p:nvSpPr>
              <p:spPr>
                <a:xfrm>
                  <a:off x="6522537" y="5631883"/>
                  <a:ext cx="6340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3346F0F-5E7F-FCC0-B4AF-D507199BF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2537" y="5631883"/>
                  <a:ext cx="63402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731" r="-7692"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B682573-5F38-6184-8298-49F167FB02E6}"/>
                    </a:ext>
                  </a:extLst>
                </p:cNvPr>
                <p:cNvSpPr txBox="1"/>
                <p:nvPr/>
              </p:nvSpPr>
              <p:spPr>
                <a:xfrm>
                  <a:off x="1444947" y="5631883"/>
                  <a:ext cx="6340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B682573-5F38-6184-8298-49F167FB0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4947" y="5631883"/>
                  <a:ext cx="63402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6731" r="-7692"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CC860AC-1788-597E-0E53-1A3B64F58EFE}"/>
                    </a:ext>
                  </a:extLst>
                </p:cNvPr>
                <p:cNvSpPr txBox="1"/>
                <p:nvPr/>
              </p:nvSpPr>
              <p:spPr>
                <a:xfrm>
                  <a:off x="2762368" y="4292284"/>
                  <a:ext cx="20358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CC860AC-1788-597E-0E53-1A3B64F58E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368" y="4292284"/>
                  <a:ext cx="203582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15152" r="-15152" b="-24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B5FDED-8C8B-0F39-B562-DD4DA1704CED}"/>
                    </a:ext>
                  </a:extLst>
                </p:cNvPr>
                <p:cNvSpPr txBox="1"/>
                <p:nvPr/>
              </p:nvSpPr>
              <p:spPr>
                <a:xfrm>
                  <a:off x="3994940" y="5631883"/>
                  <a:ext cx="5883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B5FDED-8C8B-0F39-B562-DD4DA1704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4940" y="5631883"/>
                  <a:ext cx="58830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8333" r="-8333"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F18E3C0-999B-0673-FD14-C2568A26DF35}"/>
                    </a:ext>
                  </a:extLst>
                </p:cNvPr>
                <p:cNvSpPr txBox="1"/>
                <p:nvPr/>
              </p:nvSpPr>
              <p:spPr>
                <a:xfrm>
                  <a:off x="5318111" y="4292284"/>
                  <a:ext cx="21159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F18E3C0-999B-0673-FD14-C2568A26D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111" y="4292284"/>
                  <a:ext cx="211596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5882" r="-88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0440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50305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Single Linear Regression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4726550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Single Linear Regression Training/Test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092180-555A-861C-B69F-B7101E2AA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28" y="2295609"/>
            <a:ext cx="6241280" cy="35971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6694BA-EA43-8135-0C18-C88BCF79918F}"/>
              </a:ext>
            </a:extLst>
          </p:cNvPr>
          <p:cNvSpPr txBox="1"/>
          <p:nvPr/>
        </p:nvSpPr>
        <p:spPr>
          <a:xfrm>
            <a:off x="5502998" y="3606800"/>
            <a:ext cx="389709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ym typeface="Wingdings" panose="05000000000000000000" pitchFamily="2" charset="2"/>
              </a:rPr>
              <a:t> Training dataset</a:t>
            </a:r>
            <a:r>
              <a:rPr lang="ko-KR" altLang="en-US" sz="1600" dirty="0">
                <a:sym typeface="Wingdings" panose="05000000000000000000" pitchFamily="2" charset="2"/>
              </a:rPr>
              <a:t>을 이용한 </a:t>
            </a:r>
            <a:r>
              <a:rPr lang="en-US" altLang="ko-KR" sz="1600" dirty="0">
                <a:sym typeface="Wingdings" panose="05000000000000000000" pitchFamily="2" charset="2"/>
              </a:rPr>
              <a:t>weight </a:t>
            </a:r>
            <a:r>
              <a:rPr lang="ko-KR" altLang="en-US" sz="1600" dirty="0">
                <a:sym typeface="Wingdings" panose="05000000000000000000" pitchFamily="2" charset="2"/>
              </a:rPr>
              <a:t>학습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161E71-32C0-8F67-9FF5-3326EE112F48}"/>
              </a:ext>
            </a:extLst>
          </p:cNvPr>
          <p:cNvSpPr txBox="1"/>
          <p:nvPr/>
        </p:nvSpPr>
        <p:spPr>
          <a:xfrm>
            <a:off x="5869762" y="4191000"/>
            <a:ext cx="289290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ym typeface="Wingdings" panose="05000000000000000000" pitchFamily="2" charset="2"/>
              </a:rPr>
              <a:t> Test dataset</a:t>
            </a:r>
            <a:r>
              <a:rPr lang="ko-KR" altLang="en-US" sz="1600" dirty="0">
                <a:sym typeface="Wingdings" panose="05000000000000000000" pitchFamily="2" charset="2"/>
              </a:rPr>
              <a:t>을 이용한 예측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2866B2-8EBD-FD08-5E30-87EE485FAFA1}"/>
              </a:ext>
            </a:extLst>
          </p:cNvPr>
          <p:cNvSpPr txBox="1"/>
          <p:nvPr/>
        </p:nvSpPr>
        <p:spPr>
          <a:xfrm>
            <a:off x="7688402" y="5087268"/>
            <a:ext cx="292657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ym typeface="Wingdings" panose="05000000000000000000" pitchFamily="2" charset="2"/>
              </a:rPr>
              <a:t> Test </a:t>
            </a:r>
            <a:r>
              <a:rPr lang="ko-KR" altLang="en-US" sz="1600" dirty="0">
                <a:sym typeface="Wingdings" panose="05000000000000000000" pitchFamily="2" charset="2"/>
              </a:rPr>
              <a:t>결과에 대한 </a:t>
            </a:r>
            <a:r>
              <a:rPr lang="en-US" altLang="ko-KR" sz="1600" dirty="0">
                <a:sym typeface="Wingdings" panose="05000000000000000000" pitchFamily="2" charset="2"/>
              </a:rPr>
              <a:t>MSE </a:t>
            </a:r>
            <a:r>
              <a:rPr lang="ko-KR" altLang="en-US" sz="1600" dirty="0">
                <a:sym typeface="Wingdings" panose="05000000000000000000" pitchFamily="2" charset="2"/>
              </a:rPr>
              <a:t>계산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69302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50305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Single Linear Regression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471379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Single Linear Regression Visualization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5269B5-A5DE-8A71-1F68-EA8BE7AC4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8" y="2570475"/>
            <a:ext cx="5562842" cy="1375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21AF84-CED2-0767-894A-DA47D3C5A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918" y="1672190"/>
            <a:ext cx="5941422" cy="43720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8BC65A-C959-2B1D-6BED-54BE68F87ACD}"/>
              </a:ext>
            </a:extLst>
          </p:cNvPr>
          <p:cNvSpPr txBox="1"/>
          <p:nvPr/>
        </p:nvSpPr>
        <p:spPr>
          <a:xfrm>
            <a:off x="10364275" y="5915814"/>
            <a:ext cx="163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X: </a:t>
            </a:r>
            <a:r>
              <a:rPr lang="en-US" altLang="ko-KR" b="1" dirty="0" err="1">
                <a:solidFill>
                  <a:srgbClr val="0000FF"/>
                </a:solidFill>
              </a:rPr>
              <a:t>sqft_living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0AB24-6928-E056-5633-61BED3B7B34E}"/>
              </a:ext>
            </a:extLst>
          </p:cNvPr>
          <p:cNvSpPr txBox="1"/>
          <p:nvPr/>
        </p:nvSpPr>
        <p:spPr>
          <a:xfrm>
            <a:off x="5082068" y="1788989"/>
            <a:ext cx="1013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Y: price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9A2ABF-1638-4D01-B26C-01CDAE3B3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560" y="4274854"/>
            <a:ext cx="3219899" cy="15718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1E90F5-7CFD-C199-9855-7E6B52233F34}"/>
              </a:ext>
            </a:extLst>
          </p:cNvPr>
          <p:cNvSpPr txBox="1"/>
          <p:nvPr/>
        </p:nvSpPr>
        <p:spPr>
          <a:xfrm>
            <a:off x="1688542" y="5915814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y = 0.6692 * x + 0.0019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194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8572C03-4381-CC97-4B42-4242187E0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89" y="1859728"/>
            <a:ext cx="7278814" cy="44923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5282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Multiple Linear Regression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5756704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Multiple Linear Regression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을 위한 데이터셋 확인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4274B94-51BD-B3E3-7538-383F1B01917E}"/>
              </a:ext>
            </a:extLst>
          </p:cNvPr>
          <p:cNvSpPr/>
          <p:nvPr/>
        </p:nvSpPr>
        <p:spPr>
          <a:xfrm>
            <a:off x="4305675" y="2023369"/>
            <a:ext cx="2807448" cy="3181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D43B2-AA38-9F76-1ADF-822CBB4B2994}"/>
              </a:ext>
            </a:extLst>
          </p:cNvPr>
          <p:cNvSpPr txBox="1"/>
          <p:nvPr/>
        </p:nvSpPr>
        <p:spPr>
          <a:xfrm>
            <a:off x="7985423" y="2023369"/>
            <a:ext cx="3345788" cy="12875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Y: </a:t>
            </a:r>
            <a:r>
              <a:rPr lang="ko-KR" altLang="en-US" dirty="0"/>
              <a:t>정답 데이터 </a:t>
            </a:r>
            <a:r>
              <a:rPr lang="en-US" altLang="ko-KR" dirty="0"/>
              <a:t>(price)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X1: </a:t>
            </a:r>
            <a:r>
              <a:rPr lang="ko-KR" altLang="en-US" dirty="0"/>
              <a:t>입력 데이터 </a:t>
            </a:r>
            <a:r>
              <a:rPr lang="en-US" altLang="ko-KR" dirty="0"/>
              <a:t>(bedrooms)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X2: </a:t>
            </a:r>
            <a:r>
              <a:rPr lang="ko-KR" altLang="en-US" dirty="0"/>
              <a:t>입력 데이터 </a:t>
            </a:r>
            <a:r>
              <a:rPr lang="en-US" altLang="ko-KR" dirty="0"/>
              <a:t>(</a:t>
            </a:r>
            <a:r>
              <a:rPr lang="en-US" altLang="ko-KR" dirty="0" err="1"/>
              <a:t>sqft_living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735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50305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Single Linear Regression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4474302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Multiple Linear Regression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모델 작성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D6157C-4EC7-C94B-EADD-CFC7E1F7A182}"/>
                  </a:ext>
                </a:extLst>
              </p:cNvPr>
              <p:cNvSpPr txBox="1"/>
              <p:nvPr/>
            </p:nvSpPr>
            <p:spPr>
              <a:xfrm>
                <a:off x="862130" y="2317825"/>
                <a:ext cx="1902380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D6157C-4EC7-C94B-EADD-CFC7E1F7A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30" y="2317825"/>
                <a:ext cx="1902380" cy="4424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A0E92C-0331-BB84-7B07-0D1BB38A3E2C}"/>
              </a:ext>
            </a:extLst>
          </p:cNvPr>
          <p:cNvSpPr/>
          <p:nvPr/>
        </p:nvSpPr>
        <p:spPr>
          <a:xfrm>
            <a:off x="862130" y="3321657"/>
            <a:ext cx="10300935" cy="30194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9853E9-18F5-00DB-D092-E361FDE99BF6}"/>
                  </a:ext>
                </a:extLst>
              </p:cNvPr>
              <p:cNvSpPr txBox="1"/>
              <p:nvPr/>
            </p:nvSpPr>
            <p:spPr>
              <a:xfrm>
                <a:off x="1028935" y="3751426"/>
                <a:ext cx="2609239" cy="1928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.1</m:t>
                                    </m:r>
                                  </m:e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/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</m:e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0.4</m:t>
                                    </m:r>
                                  </m:e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/>
                                </m:eqAr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9853E9-18F5-00DB-D092-E361FDE99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35" y="3751426"/>
                <a:ext cx="2609239" cy="1928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268092-826F-6B42-1D2C-FE100439510A}"/>
                  </a:ext>
                </a:extLst>
              </p:cNvPr>
              <p:cNvSpPr txBox="1"/>
              <p:nvPr/>
            </p:nvSpPr>
            <p:spPr>
              <a:xfrm>
                <a:off x="4424828" y="3874056"/>
                <a:ext cx="1819275" cy="1452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268092-826F-6B42-1D2C-FE1004395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828" y="3874056"/>
                <a:ext cx="1819275" cy="1452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AAD6B3-9881-2D19-8426-85C2742A0062}"/>
                  </a:ext>
                </a:extLst>
              </p:cNvPr>
              <p:cNvSpPr txBox="1"/>
              <p:nvPr/>
            </p:nvSpPr>
            <p:spPr>
              <a:xfrm>
                <a:off x="6980571" y="3747676"/>
                <a:ext cx="1296381" cy="1705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AAD6B3-9881-2D19-8426-85C2742A0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571" y="3747676"/>
                <a:ext cx="1296381" cy="17057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346F0F-5E7F-FCC0-B4AF-D507199BFE28}"/>
                  </a:ext>
                </a:extLst>
              </p:cNvPr>
              <p:cNvSpPr txBox="1"/>
              <p:nvPr/>
            </p:nvSpPr>
            <p:spPr>
              <a:xfrm>
                <a:off x="7567882" y="5817026"/>
                <a:ext cx="6340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346F0F-5E7F-FCC0-B4AF-D507199BF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882" y="5817026"/>
                <a:ext cx="634020" cy="276999"/>
              </a:xfrm>
              <a:prstGeom prst="rect">
                <a:avLst/>
              </a:prstGeom>
              <a:blipFill>
                <a:blip r:embed="rId7"/>
                <a:stretch>
                  <a:fillRect l="-6731" r="-7692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682573-5F38-6184-8298-49F167FB02E6}"/>
                  </a:ext>
                </a:extLst>
              </p:cNvPr>
              <p:cNvSpPr txBox="1"/>
              <p:nvPr/>
            </p:nvSpPr>
            <p:spPr>
              <a:xfrm>
                <a:off x="2333554" y="5817026"/>
                <a:ext cx="6198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682573-5F38-6184-8298-49F167FB0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554" y="5817026"/>
                <a:ext cx="619850" cy="276999"/>
              </a:xfrm>
              <a:prstGeom prst="rect">
                <a:avLst/>
              </a:prstGeom>
              <a:blipFill>
                <a:blip r:embed="rId8"/>
                <a:stretch>
                  <a:fillRect l="-7921" r="-3960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C860AC-1788-597E-0E53-1A3B64F58EFE}"/>
                  </a:ext>
                </a:extLst>
              </p:cNvPr>
              <p:cNvSpPr txBox="1"/>
              <p:nvPr/>
            </p:nvSpPr>
            <p:spPr>
              <a:xfrm>
                <a:off x="4101893" y="4477427"/>
                <a:ext cx="2035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C860AC-1788-597E-0E53-1A3B64F58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93" y="4477427"/>
                <a:ext cx="203582" cy="246221"/>
              </a:xfrm>
              <a:prstGeom prst="rect">
                <a:avLst/>
              </a:prstGeom>
              <a:blipFill>
                <a:blip r:embed="rId9"/>
                <a:stretch>
                  <a:fillRect l="-15152" r="-15152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B5FDED-8C8B-0F39-B562-DD4DA1704CED}"/>
                  </a:ext>
                </a:extLst>
              </p:cNvPr>
              <p:cNvSpPr txBox="1"/>
              <p:nvPr/>
            </p:nvSpPr>
            <p:spPr>
              <a:xfrm>
                <a:off x="5334465" y="5817026"/>
                <a:ext cx="556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B5FDED-8C8B-0F39-B562-DD4DA1704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465" y="5817026"/>
                <a:ext cx="556243" cy="276999"/>
              </a:xfrm>
              <a:prstGeom prst="rect">
                <a:avLst/>
              </a:prstGeom>
              <a:blipFill>
                <a:blip r:embed="rId10"/>
                <a:stretch>
                  <a:fillRect l="-4396" r="-9890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18E3C0-999B-0673-FD14-C2568A26DF35}"/>
                  </a:ext>
                </a:extLst>
              </p:cNvPr>
              <p:cNvSpPr txBox="1"/>
              <p:nvPr/>
            </p:nvSpPr>
            <p:spPr>
              <a:xfrm>
                <a:off x="6363456" y="4477427"/>
                <a:ext cx="2115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18E3C0-999B-0673-FD14-C2568A26D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456" y="4477427"/>
                <a:ext cx="211596" cy="246221"/>
              </a:xfrm>
              <a:prstGeom prst="rect">
                <a:avLst/>
              </a:prstGeom>
              <a:blipFill>
                <a:blip r:embed="rId11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619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F17843-8331-D96E-BFB8-D4FC63CF4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63" y="1900146"/>
            <a:ext cx="5289829" cy="32648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5282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Multiple Linear Regression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5756704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Multiple Linear Regression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을 위한 데이터셋 확인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D43B2-AA38-9F76-1ADF-822CBB4B2994}"/>
              </a:ext>
            </a:extLst>
          </p:cNvPr>
          <p:cNvSpPr txBox="1"/>
          <p:nvPr/>
        </p:nvSpPr>
        <p:spPr>
          <a:xfrm>
            <a:off x="1630983" y="5341646"/>
            <a:ext cx="3345788" cy="12875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Y: </a:t>
            </a:r>
            <a:r>
              <a:rPr lang="ko-KR" altLang="en-US" dirty="0"/>
              <a:t>정답 데이터 </a:t>
            </a:r>
            <a:r>
              <a:rPr lang="en-US" altLang="ko-KR" dirty="0"/>
              <a:t>(price)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X1: </a:t>
            </a:r>
            <a:r>
              <a:rPr lang="ko-KR" altLang="en-US" dirty="0"/>
              <a:t>입력 데이터 </a:t>
            </a:r>
            <a:r>
              <a:rPr lang="en-US" altLang="ko-KR" dirty="0"/>
              <a:t>(bedrooms)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X2: </a:t>
            </a:r>
            <a:r>
              <a:rPr lang="ko-KR" altLang="en-US" dirty="0"/>
              <a:t>입력 데이터 </a:t>
            </a:r>
            <a:r>
              <a:rPr lang="en-US" altLang="ko-KR" dirty="0"/>
              <a:t>(</a:t>
            </a:r>
            <a:r>
              <a:rPr lang="en-US" altLang="ko-KR" dirty="0" err="1"/>
              <a:t>sqft_living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219F13-FD8A-FF6B-A54D-2E90A1D7B1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40"/>
          <a:stretch/>
        </p:blipFill>
        <p:spPr>
          <a:xfrm>
            <a:off x="6555354" y="1980358"/>
            <a:ext cx="4209288" cy="3852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71F4AD-E637-33A6-19D9-F74121502FEB}"/>
              </a:ext>
            </a:extLst>
          </p:cNvPr>
          <p:cNvSpPr txBox="1"/>
          <p:nvPr/>
        </p:nvSpPr>
        <p:spPr>
          <a:xfrm>
            <a:off x="10915367" y="2501312"/>
            <a:ext cx="1013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Y: price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AAA81E-7BFA-2DF3-A87D-8CA6071F8C80}"/>
              </a:ext>
            </a:extLst>
          </p:cNvPr>
          <p:cNvSpPr txBox="1"/>
          <p:nvPr/>
        </p:nvSpPr>
        <p:spPr>
          <a:xfrm>
            <a:off x="6488701" y="5704238"/>
            <a:ext cx="172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X1: bedrooms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6214F9-33B5-EDEB-2F81-3A2CF9517FF3}"/>
              </a:ext>
            </a:extLst>
          </p:cNvPr>
          <p:cNvSpPr txBox="1"/>
          <p:nvPr/>
        </p:nvSpPr>
        <p:spPr>
          <a:xfrm>
            <a:off x="10034357" y="5354498"/>
            <a:ext cx="176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X2: </a:t>
            </a:r>
            <a:r>
              <a:rPr lang="en-US" altLang="ko-KR" b="1" dirty="0" err="1">
                <a:solidFill>
                  <a:srgbClr val="0000FF"/>
                </a:solidFill>
              </a:rPr>
              <a:t>sqft_living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826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85763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Single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(Least Square Method)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7654660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Ordinary Least Square Method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를 이용한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Single Linear Regression</a:t>
            </a: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4B57802C-6BE1-FEA7-223A-0548C17B15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03381" y="4288062"/>
          <a:ext cx="3383339" cy="1614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698400" progId="Equation.DSMT4">
                  <p:embed/>
                </p:oleObj>
              </mc:Choice>
              <mc:Fallback>
                <p:oleObj name="Equation" r:id="rId3" imgW="1460160" imgH="698400" progId="Equation.DSMT4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4B57802C-6BE1-FEA7-223A-0548C17B15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03381" y="4288062"/>
                        <a:ext cx="3383339" cy="1614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1FD237E-AB1A-DBC1-7838-035806F52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3" y="2472689"/>
            <a:ext cx="4260057" cy="3245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64D7D-FF30-12A9-2C20-C22EAE142988}"/>
              </a:ext>
            </a:extLst>
          </p:cNvPr>
          <p:cNvSpPr txBox="1"/>
          <p:nvPr/>
        </p:nvSpPr>
        <p:spPr>
          <a:xfrm>
            <a:off x="508000" y="495474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EC334D-54C9-A9C1-D78B-AE0F7827538E}"/>
              </a:ext>
            </a:extLst>
          </p:cNvPr>
          <p:cNvSpPr txBox="1"/>
          <p:nvPr/>
        </p:nvSpPr>
        <p:spPr>
          <a:xfrm>
            <a:off x="1950720" y="553324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E2EBA-9A4C-C902-4C57-1102C7E9749E}"/>
              </a:ext>
            </a:extLst>
          </p:cNvPr>
          <p:cNvSpPr txBox="1"/>
          <p:nvPr/>
        </p:nvSpPr>
        <p:spPr>
          <a:xfrm>
            <a:off x="3235960" y="232668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22756-2899-0CDD-A463-9680C022B14D}"/>
              </a:ext>
            </a:extLst>
          </p:cNvPr>
          <p:cNvSpPr txBox="1"/>
          <p:nvPr/>
        </p:nvSpPr>
        <p:spPr>
          <a:xfrm>
            <a:off x="4005044" y="373783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0EEBA7A9-3D41-D772-69D7-350DC4EAD8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2002265"/>
          <a:ext cx="3127375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00200" imgH="914400" progId="Equation.DSMT4">
                  <p:embed/>
                </p:oleObj>
              </mc:Choice>
              <mc:Fallback>
                <p:oleObj name="Equation" r:id="rId6" imgW="1600200" imgH="914400" progId="Equation.DSMT4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0EEBA7A9-3D41-D772-69D7-350DC4EAD8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6000" y="2002265"/>
                        <a:ext cx="3127375" cy="178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D04425AC-F18D-E3F5-45E4-F53BDBB002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05390" y="2365803"/>
          <a:ext cx="120650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20560" imgH="457200" progId="Equation.DSMT4">
                  <p:embed/>
                </p:oleObj>
              </mc:Choice>
              <mc:Fallback>
                <p:oleObj name="Equation" r:id="rId8" imgW="520560" imgH="457200" progId="Equation.DSMT4">
                  <p:embed/>
                  <p:pic>
                    <p:nvPicPr>
                      <p:cNvPr id="15" name="개체 14">
                        <a:extLst>
                          <a:ext uri="{FF2B5EF4-FFF2-40B4-BE49-F238E27FC236}">
                            <a16:creationId xmlns:a16="http://schemas.microsoft.com/office/drawing/2014/main" id="{D04425AC-F18D-E3F5-45E4-F53BDBB002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105390" y="2365803"/>
                        <a:ext cx="1206500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9999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85763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Single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(Least Square Method)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7654660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Ordinary Least Square Method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를 이용한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Single Linear Regression</a:t>
            </a:r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D5DEDA36-51C9-3317-C456-5DDB50F444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98727" y="2456656"/>
          <a:ext cx="1655762" cy="194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99920" imgH="939600" progId="Equation.DSMT4">
                  <p:embed/>
                </p:oleObj>
              </mc:Choice>
              <mc:Fallback>
                <p:oleObj name="Equation" r:id="rId3" imgW="799920" imgH="939600" progId="Equation.DSMT4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D5DEDA36-51C9-3317-C456-5DDB50F444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98727" y="2456656"/>
                        <a:ext cx="1655762" cy="1944687"/>
                      </a:xfrm>
                      <a:prstGeom prst="rect">
                        <a:avLst/>
                      </a:prstGeom>
                      <a:ln w="19050"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2034AA9-72E9-469B-1056-385F0E0FE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27" y="1715841"/>
            <a:ext cx="7326782" cy="45597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CB5D952-71B8-F534-E75F-FE669B9F8ECE}"/>
              </a:ext>
            </a:extLst>
          </p:cNvPr>
          <p:cNvSpPr/>
          <p:nvPr/>
        </p:nvSpPr>
        <p:spPr>
          <a:xfrm>
            <a:off x="1708161" y="3876183"/>
            <a:ext cx="5795443" cy="27166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4AE122-2DCA-0C4B-0639-04FB61219419}"/>
              </a:ext>
            </a:extLst>
          </p:cNvPr>
          <p:cNvSpPr/>
          <p:nvPr/>
        </p:nvSpPr>
        <p:spPr>
          <a:xfrm>
            <a:off x="1708159" y="4298913"/>
            <a:ext cx="2613988" cy="27166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A8AD4B4-EFA3-9A85-EC91-151074921ED8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7503604" y="3428999"/>
            <a:ext cx="1395123" cy="583015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F5082A65-5C1E-8BC6-3E9E-1BCC102E3C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84333" y="4804409"/>
          <a:ext cx="3382963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60160" imgH="228600" progId="Equation.DSMT4">
                  <p:embed/>
                </p:oleObj>
              </mc:Choice>
              <mc:Fallback>
                <p:oleObj name="Equation" r:id="rId6" imgW="1460160" imgH="228600" progId="Equation.DSMT4">
                  <p:embed/>
                  <p:pic>
                    <p:nvPicPr>
                      <p:cNvPr id="25" name="개체 24">
                        <a:extLst>
                          <a:ext uri="{FF2B5EF4-FFF2-40B4-BE49-F238E27FC236}">
                            <a16:creationId xmlns:a16="http://schemas.microsoft.com/office/drawing/2014/main" id="{F5082A65-5C1E-8BC6-3E9E-1BCC102E3C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84333" y="4804409"/>
                        <a:ext cx="3382963" cy="528637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5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6801D4-F55C-6BEC-62BC-B78049F06CF5}"/>
              </a:ext>
            </a:extLst>
          </p:cNvPr>
          <p:cNvCxnSpPr>
            <a:stCxn id="20" idx="3"/>
            <a:endCxn id="25" idx="1"/>
          </p:cNvCxnSpPr>
          <p:nvPr/>
        </p:nvCxnSpPr>
        <p:spPr>
          <a:xfrm>
            <a:off x="4322147" y="4434744"/>
            <a:ext cx="3862186" cy="633983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5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- Linear Regression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8723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/>
                <a:ea typeface="맑은 고딕"/>
              </a:rPr>
              <a:t>Gradient Decent Method</a:t>
            </a:r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1688E517-EFB8-487A-30DF-21D71822E6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77325"/>
              </p:ext>
            </p:extLst>
          </p:nvPr>
        </p:nvGraphicFramePr>
        <p:xfrm>
          <a:off x="7203381" y="4601282"/>
          <a:ext cx="3383339" cy="1614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60160" imgH="698400" progId="Equation.DSMT4">
                  <p:embed/>
                </p:oleObj>
              </mc:Choice>
              <mc:Fallback>
                <p:oleObj name="Equation" r:id="rId2" imgW="1460160" imgH="698400" progId="Equation.DSMT4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54E71108-C0F6-2E2F-6ECC-35011EB584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03381" y="4601282"/>
                        <a:ext cx="3383339" cy="1614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1F8B626-B986-F714-FEAE-7AEACB6FC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3" y="2785909"/>
            <a:ext cx="4260057" cy="3245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A67D0-39CD-9E9C-62E7-9B510135A728}"/>
              </a:ext>
            </a:extLst>
          </p:cNvPr>
          <p:cNvSpPr txBox="1"/>
          <p:nvPr/>
        </p:nvSpPr>
        <p:spPr>
          <a:xfrm>
            <a:off x="508000" y="526796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B6AAB-6DCC-6CEB-BB36-DF768B4FC6CA}"/>
              </a:ext>
            </a:extLst>
          </p:cNvPr>
          <p:cNvSpPr txBox="1"/>
          <p:nvPr/>
        </p:nvSpPr>
        <p:spPr>
          <a:xfrm>
            <a:off x="1950720" y="584646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C7486-E075-3792-DA13-AFB9A8AFD966}"/>
              </a:ext>
            </a:extLst>
          </p:cNvPr>
          <p:cNvSpPr txBox="1"/>
          <p:nvPr/>
        </p:nvSpPr>
        <p:spPr>
          <a:xfrm>
            <a:off x="3235960" y="263990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30B11-17BD-22A8-C5CC-AABF3B6C8600}"/>
              </a:ext>
            </a:extLst>
          </p:cNvPr>
          <p:cNvSpPr txBox="1"/>
          <p:nvPr/>
        </p:nvSpPr>
        <p:spPr>
          <a:xfrm>
            <a:off x="4005044" y="405105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FF"/>
                </a:solidFill>
              </a:rPr>
              <a:t>(x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, y</a:t>
            </a:r>
            <a:r>
              <a:rPr lang="en-US" altLang="ko-KR" baseline="-25000" dirty="0">
                <a:solidFill>
                  <a:srgbClr val="0000FF"/>
                </a:solidFill>
              </a:rPr>
              <a:t>4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8F60F667-FFF2-8CA1-56EF-656EF9FD5F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748255"/>
              </p:ext>
            </p:extLst>
          </p:nvPr>
        </p:nvGraphicFramePr>
        <p:xfrm>
          <a:off x="6096000" y="2316163"/>
          <a:ext cx="3127375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00200" imgH="914400" progId="Equation.DSMT4">
                  <p:embed/>
                </p:oleObj>
              </mc:Choice>
              <mc:Fallback>
                <p:oleObj name="Equation" r:id="rId5" imgW="1600200" imgH="914400" progId="Equation.DSMT4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1688E517-EFB8-487A-30DF-21D71822E6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0" y="2316163"/>
                        <a:ext cx="3127375" cy="178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E734EB8B-EA99-8C85-4E73-FC88F762F3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014202"/>
              </p:ext>
            </p:extLst>
          </p:nvPr>
        </p:nvGraphicFramePr>
        <p:xfrm>
          <a:off x="10105390" y="2679023"/>
          <a:ext cx="120650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20560" imgH="457200" progId="Equation.DSMT4">
                  <p:embed/>
                </p:oleObj>
              </mc:Choice>
              <mc:Fallback>
                <p:oleObj name="Equation" r:id="rId7" imgW="520560" imgH="457200" progId="Equation.DSMT4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1688E517-EFB8-487A-30DF-21D71822E6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05390" y="2679023"/>
                        <a:ext cx="1206500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8000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85763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Single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(Least Square Method)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7654660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Ordinary Least Square Method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를 이용한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Single Linear Regression</a:t>
            </a:r>
          </a:p>
        </p:txBody>
      </p:sp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F5082A65-5C1E-8BC6-3E9E-1BCC102E3C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16407" y="2570898"/>
          <a:ext cx="3382963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228600" progId="Equation.DSMT4">
                  <p:embed/>
                </p:oleObj>
              </mc:Choice>
              <mc:Fallback>
                <p:oleObj name="Equation" r:id="rId3" imgW="1460160" imgH="228600" progId="Equation.DSMT4">
                  <p:embed/>
                  <p:pic>
                    <p:nvPicPr>
                      <p:cNvPr id="25" name="개체 24">
                        <a:extLst>
                          <a:ext uri="{FF2B5EF4-FFF2-40B4-BE49-F238E27FC236}">
                            <a16:creationId xmlns:a16="http://schemas.microsoft.com/office/drawing/2014/main" id="{F5082A65-5C1E-8BC6-3E9E-1BCC102E3C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6407" y="2570898"/>
                        <a:ext cx="3382963" cy="528637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5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004C9E5-AF1C-6986-F3F3-01E83BEAC2C9}"/>
              </a:ext>
            </a:extLst>
          </p:cNvPr>
          <p:cNvSpPr txBox="1"/>
          <p:nvPr/>
        </p:nvSpPr>
        <p:spPr>
          <a:xfrm>
            <a:off x="1384230" y="3613173"/>
            <a:ext cx="4247317" cy="2048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행렬 전치 </a:t>
            </a:r>
            <a:r>
              <a:rPr lang="en-US" altLang="ko-KR" dirty="0"/>
              <a:t>(Transpose)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X.T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/>
              <a:t>역행렬</a:t>
            </a:r>
            <a:r>
              <a:rPr lang="ko-KR" altLang="en-US" dirty="0"/>
              <a:t> </a:t>
            </a:r>
            <a:r>
              <a:rPr lang="en-US" altLang="ko-KR" dirty="0"/>
              <a:t>(Inv. Matrix)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np.linlg.inv</a:t>
            </a:r>
            <a:r>
              <a:rPr lang="en-US" altLang="ko-KR" dirty="0">
                <a:sym typeface="Wingdings" panose="05000000000000000000" pitchFamily="2" charset="2"/>
              </a:rPr>
              <a:t>(X)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ym typeface="Wingdings" panose="05000000000000000000" pitchFamily="2" charset="2"/>
              </a:rPr>
              <a:t>행렬 곱 </a:t>
            </a:r>
            <a:r>
              <a:rPr lang="en-US" altLang="ko-KR" dirty="0">
                <a:sym typeface="Wingdings" panose="05000000000000000000" pitchFamily="2" charset="2"/>
              </a:rPr>
              <a:t>(Dot Product)  np.dot(X, Y)</a:t>
            </a:r>
            <a:endParaRPr lang="ko-KR" altLang="en-US" dirty="0"/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D2FF3C73-054C-8B73-B70E-C363332146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96963" y="2250467"/>
          <a:ext cx="2144078" cy="1169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38080" imgH="457200" progId="Equation.DSMT4">
                  <p:embed/>
                </p:oleObj>
              </mc:Choice>
              <mc:Fallback>
                <p:oleObj name="Equation" r:id="rId5" imgW="838080" imgH="457200" progId="Equation.DSMT4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D2FF3C73-054C-8B73-B70E-C363332146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96963" y="2250467"/>
                        <a:ext cx="2144078" cy="1169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B68C87D-5904-0AB7-5183-10DA2514009B}"/>
              </a:ext>
            </a:extLst>
          </p:cNvPr>
          <p:cNvCxnSpPr/>
          <p:nvPr/>
        </p:nvCxnSpPr>
        <p:spPr>
          <a:xfrm>
            <a:off x="5360102" y="2835216"/>
            <a:ext cx="200561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89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85763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실습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Single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ko-KR" alt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(Least Square Method)</a:t>
            </a:r>
            <a:endParaRPr lang="ko-KR" altLang="en-U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61E1-5377-4182-8BAF-3869BFE51DF5}"/>
              </a:ext>
            </a:extLst>
          </p:cNvPr>
          <p:cNvSpPr txBox="1"/>
          <p:nvPr/>
        </p:nvSpPr>
        <p:spPr>
          <a:xfrm>
            <a:off x="192088" y="1071232"/>
            <a:ext cx="7654660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Ordinary Least Square Method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를 이용한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Single Linear Regression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034AA9-72E9-469B-1056-385F0E0FE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609" y="1715841"/>
            <a:ext cx="7326782" cy="45597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CB5D952-71B8-F534-E75F-FE669B9F8ECE}"/>
              </a:ext>
            </a:extLst>
          </p:cNvPr>
          <p:cNvSpPr/>
          <p:nvPr/>
        </p:nvSpPr>
        <p:spPr>
          <a:xfrm>
            <a:off x="3820107" y="5411970"/>
            <a:ext cx="1115869" cy="32197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DF8C9805-E975-64A6-22C7-B566D44876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92529" y="5367375"/>
          <a:ext cx="13525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83920" imgH="177480" progId="Equation.DSMT4">
                  <p:embed/>
                </p:oleObj>
              </mc:Choice>
              <mc:Fallback>
                <p:oleObj name="Equation" r:id="rId4" imgW="583920" imgH="177480" progId="Equation.DSMT4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DF8C9805-E975-64A6-22C7-B566D4487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92529" y="5367375"/>
                        <a:ext cx="1352550" cy="411163"/>
                      </a:xfrm>
                      <a:prstGeom prst="rect">
                        <a:avLst/>
                      </a:prstGeom>
                      <a:ln w="19050"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0EF44FA-7103-A427-1BCB-D2D134759925}"/>
              </a:ext>
            </a:extLst>
          </p:cNvPr>
          <p:cNvCxnSpPr>
            <a:stCxn id="8" idx="3"/>
            <a:endCxn id="2" idx="1"/>
          </p:cNvCxnSpPr>
          <p:nvPr/>
        </p:nvCxnSpPr>
        <p:spPr>
          <a:xfrm flipV="1">
            <a:off x="4935976" y="5572956"/>
            <a:ext cx="756553" cy="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23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23AF0-9D1F-457A-B786-CE4675A023ED}"/>
              </a:ext>
            </a:extLst>
          </p:cNvPr>
          <p:cNvSpPr txBox="1"/>
          <p:nvPr/>
        </p:nvSpPr>
        <p:spPr>
          <a:xfrm>
            <a:off x="207819" y="4506239"/>
            <a:ext cx="6082563" cy="149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/>
              <a:t>Dongsan</a:t>
            </a:r>
            <a:r>
              <a:rPr lang="en-US" altLang="ko-KR" dirty="0"/>
              <a:t> Jun (dsjun@dau.ac.kr)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Signal Processing Laboratory (www.donga-ispl.kr)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Dept. of Computer Engineering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Dong-A University, Busan, Rep. of Korea</a:t>
            </a:r>
          </a:p>
        </p:txBody>
      </p:sp>
    </p:spTree>
    <p:extLst>
      <p:ext uri="{BB962C8B-B14F-4D97-AF65-F5344CB8AC3E}">
        <p14:creationId xmlns:p14="http://schemas.microsoft.com/office/powerpoint/2010/main" val="328204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- Linear Regression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8723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Gradient Decent Method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37048F-C0B3-A3DA-3D76-2F255B5D2F5B}"/>
              </a:ext>
            </a:extLst>
          </p:cNvPr>
          <p:cNvCxnSpPr>
            <a:cxnSpLocks/>
          </p:cNvCxnSpPr>
          <p:nvPr/>
        </p:nvCxnSpPr>
        <p:spPr>
          <a:xfrm>
            <a:off x="1358176" y="5712194"/>
            <a:ext cx="36547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2642806-43B3-0FBD-26AC-66CBD17E8F88}"/>
              </a:ext>
            </a:extLst>
          </p:cNvPr>
          <p:cNvCxnSpPr/>
          <p:nvPr/>
        </p:nvCxnSpPr>
        <p:spPr>
          <a:xfrm flipV="1">
            <a:off x="1371513" y="2777020"/>
            <a:ext cx="0" cy="2935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EB619B-A53C-EF38-A52D-CA77945926F2}"/>
              </a:ext>
            </a:extLst>
          </p:cNvPr>
          <p:cNvSpPr txBox="1"/>
          <p:nvPr/>
        </p:nvSpPr>
        <p:spPr>
          <a:xfrm>
            <a:off x="4644126" y="5712194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altLang="ko-KR" b="1" i="1" dirty="0"/>
              <a:t>θ</a:t>
            </a:r>
            <a:endParaRPr lang="ko-KR" altLang="en-US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0AA4A-AE24-D7C1-17E4-FC006524F8C7}"/>
              </a:ext>
            </a:extLst>
          </p:cNvPr>
          <p:cNvSpPr txBox="1"/>
          <p:nvPr/>
        </p:nvSpPr>
        <p:spPr>
          <a:xfrm>
            <a:off x="304999" y="2778852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Loss</a:t>
            </a:r>
            <a:r>
              <a:rPr lang="en-US" altLang="ko-KR" b="1" i="1" dirty="0"/>
              <a:t>(</a:t>
            </a:r>
            <a:r>
              <a:rPr lang="el-GR" altLang="ko-KR" b="1" i="1" dirty="0"/>
              <a:t>θ</a:t>
            </a:r>
            <a:r>
              <a:rPr lang="en-US" altLang="ko-KR" b="1" i="1" dirty="0"/>
              <a:t>)</a:t>
            </a:r>
            <a:endParaRPr lang="ko-KR" altLang="en-US" b="1" i="1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3A7CA7-B6BE-0E2D-0BC9-24B6FE4CA520}"/>
              </a:ext>
            </a:extLst>
          </p:cNvPr>
          <p:cNvSpPr/>
          <p:nvPr/>
        </p:nvSpPr>
        <p:spPr>
          <a:xfrm>
            <a:off x="1366520" y="2777019"/>
            <a:ext cx="3591560" cy="2525305"/>
          </a:xfrm>
          <a:custGeom>
            <a:avLst/>
            <a:gdLst>
              <a:gd name="connsiteX0" fmla="*/ 0 w 3591560"/>
              <a:gd name="connsiteY0" fmla="*/ 1524000 h 2525305"/>
              <a:gd name="connsiteX1" fmla="*/ 264160 w 3591560"/>
              <a:gd name="connsiteY1" fmla="*/ 1910080 h 2525305"/>
              <a:gd name="connsiteX2" fmla="*/ 599440 w 3591560"/>
              <a:gd name="connsiteY2" fmla="*/ 1397000 h 2525305"/>
              <a:gd name="connsiteX3" fmla="*/ 1630680 w 3591560"/>
              <a:gd name="connsiteY3" fmla="*/ 2524760 h 2525305"/>
              <a:gd name="connsiteX4" fmla="*/ 2418080 w 3591560"/>
              <a:gd name="connsiteY4" fmla="*/ 1229360 h 2525305"/>
              <a:gd name="connsiteX5" fmla="*/ 2900680 w 3591560"/>
              <a:gd name="connsiteY5" fmla="*/ 909320 h 2525305"/>
              <a:gd name="connsiteX6" fmla="*/ 3134360 w 3591560"/>
              <a:gd name="connsiteY6" fmla="*/ 294640 h 2525305"/>
              <a:gd name="connsiteX7" fmla="*/ 3591560 w 3591560"/>
              <a:gd name="connsiteY7" fmla="*/ 0 h 2525305"/>
              <a:gd name="connsiteX8" fmla="*/ 3591560 w 3591560"/>
              <a:gd name="connsiteY8" fmla="*/ 0 h 2525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1560" h="2525305">
                <a:moveTo>
                  <a:pt x="0" y="1524000"/>
                </a:moveTo>
                <a:cubicBezTo>
                  <a:pt x="82126" y="1727623"/>
                  <a:pt x="164253" y="1931247"/>
                  <a:pt x="264160" y="1910080"/>
                </a:cubicBezTo>
                <a:cubicBezTo>
                  <a:pt x="364067" y="1888913"/>
                  <a:pt x="371687" y="1294553"/>
                  <a:pt x="599440" y="1397000"/>
                </a:cubicBezTo>
                <a:cubicBezTo>
                  <a:pt x="827193" y="1499447"/>
                  <a:pt x="1327573" y="2552700"/>
                  <a:pt x="1630680" y="2524760"/>
                </a:cubicBezTo>
                <a:cubicBezTo>
                  <a:pt x="1933787" y="2496820"/>
                  <a:pt x="2206413" y="1498600"/>
                  <a:pt x="2418080" y="1229360"/>
                </a:cubicBezTo>
                <a:cubicBezTo>
                  <a:pt x="2629747" y="960120"/>
                  <a:pt x="2781300" y="1065107"/>
                  <a:pt x="2900680" y="909320"/>
                </a:cubicBezTo>
                <a:cubicBezTo>
                  <a:pt x="3020060" y="753533"/>
                  <a:pt x="3019213" y="446193"/>
                  <a:pt x="3134360" y="294640"/>
                </a:cubicBezTo>
                <a:cubicBezTo>
                  <a:pt x="3249507" y="143087"/>
                  <a:pt x="3591560" y="0"/>
                  <a:pt x="3591560" y="0"/>
                </a:cubicBezTo>
                <a:lnTo>
                  <a:pt x="359156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AD197-D882-111D-4CCD-AE4763D67E74}"/>
              </a:ext>
            </a:extLst>
          </p:cNvPr>
          <p:cNvSpPr txBox="1"/>
          <p:nvPr/>
        </p:nvSpPr>
        <p:spPr>
          <a:xfrm>
            <a:off x="2421548" y="608152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optimal </a:t>
            </a:r>
            <a:r>
              <a:rPr lang="el-GR" altLang="ko-KR" i="1" dirty="0"/>
              <a:t>θ</a:t>
            </a:r>
            <a:endParaRPr lang="ko-KR" altLang="en-US" i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B7FA092-2F32-F288-3DF8-73BC4A951E9A}"/>
              </a:ext>
            </a:extLst>
          </p:cNvPr>
          <p:cNvSpPr/>
          <p:nvPr/>
        </p:nvSpPr>
        <p:spPr>
          <a:xfrm>
            <a:off x="2890520" y="5200179"/>
            <a:ext cx="182876" cy="18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039723-2F92-3D17-C494-714B48DBE18A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981958" y="5425440"/>
            <a:ext cx="0" cy="656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A38EDB81-CF97-322A-6B91-778A4B91CE5B}"/>
              </a:ext>
            </a:extLst>
          </p:cNvPr>
          <p:cNvSpPr/>
          <p:nvPr/>
        </p:nvSpPr>
        <p:spPr>
          <a:xfrm rot="5400000">
            <a:off x="3476153" y="4978771"/>
            <a:ext cx="292814" cy="559942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052AF9-3F20-7DB1-8DAE-D71F2B6CB029}"/>
              </a:ext>
            </a:extLst>
          </p:cNvPr>
          <p:cNvSpPr txBox="1"/>
          <p:nvPr/>
        </p:nvSpPr>
        <p:spPr>
          <a:xfrm>
            <a:off x="3976447" y="490899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Loss</a:t>
            </a:r>
            <a:r>
              <a:rPr lang="ko-KR" altLang="en-US" b="1" dirty="0">
                <a:solidFill>
                  <a:srgbClr val="0000FF"/>
                </a:solidFill>
              </a:rPr>
              <a:t>가 최소인 위치의</a:t>
            </a:r>
            <a:endParaRPr lang="en-US" altLang="ko-KR" b="1" dirty="0">
              <a:solidFill>
                <a:srgbClr val="0000FF"/>
              </a:solidFill>
            </a:endParaRPr>
          </a:p>
          <a:p>
            <a:r>
              <a:rPr lang="el-GR" altLang="ko-KR" b="1" i="1" dirty="0">
                <a:solidFill>
                  <a:srgbClr val="0000FF"/>
                </a:solidFill>
              </a:rPr>
              <a:t>θ</a:t>
            </a:r>
            <a:r>
              <a:rPr lang="ko-KR" altLang="en-US" b="1" dirty="0" err="1">
                <a:solidFill>
                  <a:srgbClr val="0000FF"/>
                </a:solidFill>
              </a:rPr>
              <a:t>를</a:t>
            </a:r>
            <a:r>
              <a:rPr lang="ko-KR" altLang="en-US" b="1" dirty="0">
                <a:solidFill>
                  <a:srgbClr val="0000FF"/>
                </a:solidFill>
              </a:rPr>
              <a:t> 구하는 것이 목표</a:t>
            </a:r>
          </a:p>
        </p:txBody>
      </p:sp>
    </p:spTree>
    <p:extLst>
      <p:ext uri="{BB962C8B-B14F-4D97-AF65-F5344CB8AC3E}">
        <p14:creationId xmlns:p14="http://schemas.microsoft.com/office/powerpoint/2010/main" val="3138418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- Linear Regression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8723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Gradient Decent Method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37048F-C0B3-A3DA-3D76-2F255B5D2F5B}"/>
              </a:ext>
            </a:extLst>
          </p:cNvPr>
          <p:cNvCxnSpPr>
            <a:cxnSpLocks/>
          </p:cNvCxnSpPr>
          <p:nvPr/>
        </p:nvCxnSpPr>
        <p:spPr>
          <a:xfrm>
            <a:off x="1358176" y="5712194"/>
            <a:ext cx="36547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2642806-43B3-0FBD-26AC-66CBD17E8F88}"/>
              </a:ext>
            </a:extLst>
          </p:cNvPr>
          <p:cNvCxnSpPr/>
          <p:nvPr/>
        </p:nvCxnSpPr>
        <p:spPr>
          <a:xfrm flipV="1">
            <a:off x="1371513" y="2777020"/>
            <a:ext cx="0" cy="2935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EB619B-A53C-EF38-A52D-CA77945926F2}"/>
              </a:ext>
            </a:extLst>
          </p:cNvPr>
          <p:cNvSpPr txBox="1"/>
          <p:nvPr/>
        </p:nvSpPr>
        <p:spPr>
          <a:xfrm>
            <a:off x="4644126" y="5712194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altLang="ko-KR" b="1" i="1" dirty="0"/>
              <a:t>θ</a:t>
            </a:r>
            <a:endParaRPr lang="ko-KR" altLang="en-US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0AA4A-AE24-D7C1-17E4-FC006524F8C7}"/>
              </a:ext>
            </a:extLst>
          </p:cNvPr>
          <p:cNvSpPr txBox="1"/>
          <p:nvPr/>
        </p:nvSpPr>
        <p:spPr>
          <a:xfrm>
            <a:off x="304999" y="2778852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Loss</a:t>
            </a:r>
            <a:r>
              <a:rPr lang="en-US" altLang="ko-KR" b="1" i="1" dirty="0"/>
              <a:t>(</a:t>
            </a:r>
            <a:r>
              <a:rPr lang="el-GR" altLang="ko-KR" b="1" i="1" dirty="0"/>
              <a:t>θ</a:t>
            </a:r>
            <a:r>
              <a:rPr lang="en-US" altLang="ko-KR" b="1" i="1" dirty="0"/>
              <a:t>)</a:t>
            </a:r>
            <a:endParaRPr lang="ko-KR" altLang="en-US" b="1" i="1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3A7CA7-B6BE-0E2D-0BC9-24B6FE4CA520}"/>
              </a:ext>
            </a:extLst>
          </p:cNvPr>
          <p:cNvSpPr/>
          <p:nvPr/>
        </p:nvSpPr>
        <p:spPr>
          <a:xfrm>
            <a:off x="1366520" y="2777019"/>
            <a:ext cx="3591560" cy="2525305"/>
          </a:xfrm>
          <a:custGeom>
            <a:avLst/>
            <a:gdLst>
              <a:gd name="connsiteX0" fmla="*/ 0 w 3591560"/>
              <a:gd name="connsiteY0" fmla="*/ 1524000 h 2525305"/>
              <a:gd name="connsiteX1" fmla="*/ 264160 w 3591560"/>
              <a:gd name="connsiteY1" fmla="*/ 1910080 h 2525305"/>
              <a:gd name="connsiteX2" fmla="*/ 599440 w 3591560"/>
              <a:gd name="connsiteY2" fmla="*/ 1397000 h 2525305"/>
              <a:gd name="connsiteX3" fmla="*/ 1630680 w 3591560"/>
              <a:gd name="connsiteY3" fmla="*/ 2524760 h 2525305"/>
              <a:gd name="connsiteX4" fmla="*/ 2418080 w 3591560"/>
              <a:gd name="connsiteY4" fmla="*/ 1229360 h 2525305"/>
              <a:gd name="connsiteX5" fmla="*/ 2900680 w 3591560"/>
              <a:gd name="connsiteY5" fmla="*/ 909320 h 2525305"/>
              <a:gd name="connsiteX6" fmla="*/ 3134360 w 3591560"/>
              <a:gd name="connsiteY6" fmla="*/ 294640 h 2525305"/>
              <a:gd name="connsiteX7" fmla="*/ 3591560 w 3591560"/>
              <a:gd name="connsiteY7" fmla="*/ 0 h 2525305"/>
              <a:gd name="connsiteX8" fmla="*/ 3591560 w 3591560"/>
              <a:gd name="connsiteY8" fmla="*/ 0 h 2525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1560" h="2525305">
                <a:moveTo>
                  <a:pt x="0" y="1524000"/>
                </a:moveTo>
                <a:cubicBezTo>
                  <a:pt x="82126" y="1727623"/>
                  <a:pt x="164253" y="1931247"/>
                  <a:pt x="264160" y="1910080"/>
                </a:cubicBezTo>
                <a:cubicBezTo>
                  <a:pt x="364067" y="1888913"/>
                  <a:pt x="371687" y="1294553"/>
                  <a:pt x="599440" y="1397000"/>
                </a:cubicBezTo>
                <a:cubicBezTo>
                  <a:pt x="827193" y="1499447"/>
                  <a:pt x="1327573" y="2552700"/>
                  <a:pt x="1630680" y="2524760"/>
                </a:cubicBezTo>
                <a:cubicBezTo>
                  <a:pt x="1933787" y="2496820"/>
                  <a:pt x="2206413" y="1498600"/>
                  <a:pt x="2418080" y="1229360"/>
                </a:cubicBezTo>
                <a:cubicBezTo>
                  <a:pt x="2629747" y="960120"/>
                  <a:pt x="2781300" y="1065107"/>
                  <a:pt x="2900680" y="909320"/>
                </a:cubicBezTo>
                <a:cubicBezTo>
                  <a:pt x="3020060" y="753533"/>
                  <a:pt x="3019213" y="446193"/>
                  <a:pt x="3134360" y="294640"/>
                </a:cubicBezTo>
                <a:cubicBezTo>
                  <a:pt x="3249507" y="143087"/>
                  <a:pt x="3591560" y="0"/>
                  <a:pt x="3591560" y="0"/>
                </a:cubicBezTo>
                <a:lnTo>
                  <a:pt x="359156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AD197-D882-111D-4CCD-AE4763D67E74}"/>
              </a:ext>
            </a:extLst>
          </p:cNvPr>
          <p:cNvSpPr txBox="1"/>
          <p:nvPr/>
        </p:nvSpPr>
        <p:spPr>
          <a:xfrm>
            <a:off x="2421548" y="608152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optimal </a:t>
            </a:r>
            <a:r>
              <a:rPr lang="el-GR" altLang="ko-KR" i="1" dirty="0"/>
              <a:t>θ</a:t>
            </a:r>
            <a:endParaRPr lang="ko-KR" altLang="en-US" i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B7FA092-2F32-F288-3DF8-73BC4A951E9A}"/>
              </a:ext>
            </a:extLst>
          </p:cNvPr>
          <p:cNvSpPr/>
          <p:nvPr/>
        </p:nvSpPr>
        <p:spPr>
          <a:xfrm>
            <a:off x="2890520" y="5200179"/>
            <a:ext cx="182876" cy="18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039723-2F92-3D17-C494-714B48DBE18A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981958" y="5425440"/>
            <a:ext cx="0" cy="656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BF81B138-4860-314E-EBFA-886D97B9755D}"/>
              </a:ext>
            </a:extLst>
          </p:cNvPr>
          <p:cNvSpPr/>
          <p:nvPr/>
        </p:nvSpPr>
        <p:spPr>
          <a:xfrm>
            <a:off x="4149849" y="3663030"/>
            <a:ext cx="169523" cy="169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984E3F63-DB97-23EF-C7C7-1DE419364B56}"/>
              </a:ext>
            </a:extLst>
          </p:cNvPr>
          <p:cNvSpPr/>
          <p:nvPr/>
        </p:nvSpPr>
        <p:spPr>
          <a:xfrm rot="5400000">
            <a:off x="4595313" y="3467820"/>
            <a:ext cx="292814" cy="559942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3BB07-2923-68ED-6B37-86DDA7F37776}"/>
              </a:ext>
            </a:extLst>
          </p:cNvPr>
          <p:cNvSpPr txBox="1"/>
          <p:nvPr/>
        </p:nvSpPr>
        <p:spPr>
          <a:xfrm>
            <a:off x="5091025" y="357451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초기 지점</a:t>
            </a:r>
          </a:p>
        </p:txBody>
      </p:sp>
    </p:spTree>
    <p:extLst>
      <p:ext uri="{BB962C8B-B14F-4D97-AF65-F5344CB8AC3E}">
        <p14:creationId xmlns:p14="http://schemas.microsoft.com/office/powerpoint/2010/main" val="4134407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- Linear Regression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8723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Gradient Decent Method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37048F-C0B3-A3DA-3D76-2F255B5D2F5B}"/>
              </a:ext>
            </a:extLst>
          </p:cNvPr>
          <p:cNvCxnSpPr>
            <a:cxnSpLocks/>
          </p:cNvCxnSpPr>
          <p:nvPr/>
        </p:nvCxnSpPr>
        <p:spPr>
          <a:xfrm>
            <a:off x="1358176" y="5712194"/>
            <a:ext cx="36547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2642806-43B3-0FBD-26AC-66CBD17E8F88}"/>
              </a:ext>
            </a:extLst>
          </p:cNvPr>
          <p:cNvCxnSpPr/>
          <p:nvPr/>
        </p:nvCxnSpPr>
        <p:spPr>
          <a:xfrm flipV="1">
            <a:off x="1371513" y="2777020"/>
            <a:ext cx="0" cy="2935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EB619B-A53C-EF38-A52D-CA77945926F2}"/>
              </a:ext>
            </a:extLst>
          </p:cNvPr>
          <p:cNvSpPr txBox="1"/>
          <p:nvPr/>
        </p:nvSpPr>
        <p:spPr>
          <a:xfrm>
            <a:off x="4644126" y="5712194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altLang="ko-KR" b="1" i="1" dirty="0"/>
              <a:t>θ</a:t>
            </a:r>
            <a:endParaRPr lang="ko-KR" altLang="en-US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0AA4A-AE24-D7C1-17E4-FC006524F8C7}"/>
              </a:ext>
            </a:extLst>
          </p:cNvPr>
          <p:cNvSpPr txBox="1"/>
          <p:nvPr/>
        </p:nvSpPr>
        <p:spPr>
          <a:xfrm>
            <a:off x="304999" y="2778852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Loss</a:t>
            </a:r>
            <a:r>
              <a:rPr lang="en-US" altLang="ko-KR" b="1" i="1" dirty="0"/>
              <a:t>(</a:t>
            </a:r>
            <a:r>
              <a:rPr lang="el-GR" altLang="ko-KR" b="1" i="1" dirty="0"/>
              <a:t>θ</a:t>
            </a:r>
            <a:r>
              <a:rPr lang="en-US" altLang="ko-KR" b="1" i="1" dirty="0"/>
              <a:t>)</a:t>
            </a:r>
            <a:endParaRPr lang="ko-KR" altLang="en-US" b="1" i="1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3A7CA7-B6BE-0E2D-0BC9-24B6FE4CA520}"/>
              </a:ext>
            </a:extLst>
          </p:cNvPr>
          <p:cNvSpPr/>
          <p:nvPr/>
        </p:nvSpPr>
        <p:spPr>
          <a:xfrm>
            <a:off x="1366520" y="2777019"/>
            <a:ext cx="3591560" cy="2525305"/>
          </a:xfrm>
          <a:custGeom>
            <a:avLst/>
            <a:gdLst>
              <a:gd name="connsiteX0" fmla="*/ 0 w 3591560"/>
              <a:gd name="connsiteY0" fmla="*/ 1524000 h 2525305"/>
              <a:gd name="connsiteX1" fmla="*/ 264160 w 3591560"/>
              <a:gd name="connsiteY1" fmla="*/ 1910080 h 2525305"/>
              <a:gd name="connsiteX2" fmla="*/ 599440 w 3591560"/>
              <a:gd name="connsiteY2" fmla="*/ 1397000 h 2525305"/>
              <a:gd name="connsiteX3" fmla="*/ 1630680 w 3591560"/>
              <a:gd name="connsiteY3" fmla="*/ 2524760 h 2525305"/>
              <a:gd name="connsiteX4" fmla="*/ 2418080 w 3591560"/>
              <a:gd name="connsiteY4" fmla="*/ 1229360 h 2525305"/>
              <a:gd name="connsiteX5" fmla="*/ 2900680 w 3591560"/>
              <a:gd name="connsiteY5" fmla="*/ 909320 h 2525305"/>
              <a:gd name="connsiteX6" fmla="*/ 3134360 w 3591560"/>
              <a:gd name="connsiteY6" fmla="*/ 294640 h 2525305"/>
              <a:gd name="connsiteX7" fmla="*/ 3591560 w 3591560"/>
              <a:gd name="connsiteY7" fmla="*/ 0 h 2525305"/>
              <a:gd name="connsiteX8" fmla="*/ 3591560 w 3591560"/>
              <a:gd name="connsiteY8" fmla="*/ 0 h 2525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1560" h="2525305">
                <a:moveTo>
                  <a:pt x="0" y="1524000"/>
                </a:moveTo>
                <a:cubicBezTo>
                  <a:pt x="82126" y="1727623"/>
                  <a:pt x="164253" y="1931247"/>
                  <a:pt x="264160" y="1910080"/>
                </a:cubicBezTo>
                <a:cubicBezTo>
                  <a:pt x="364067" y="1888913"/>
                  <a:pt x="371687" y="1294553"/>
                  <a:pt x="599440" y="1397000"/>
                </a:cubicBezTo>
                <a:cubicBezTo>
                  <a:pt x="827193" y="1499447"/>
                  <a:pt x="1327573" y="2552700"/>
                  <a:pt x="1630680" y="2524760"/>
                </a:cubicBezTo>
                <a:cubicBezTo>
                  <a:pt x="1933787" y="2496820"/>
                  <a:pt x="2206413" y="1498600"/>
                  <a:pt x="2418080" y="1229360"/>
                </a:cubicBezTo>
                <a:cubicBezTo>
                  <a:pt x="2629747" y="960120"/>
                  <a:pt x="2781300" y="1065107"/>
                  <a:pt x="2900680" y="909320"/>
                </a:cubicBezTo>
                <a:cubicBezTo>
                  <a:pt x="3020060" y="753533"/>
                  <a:pt x="3019213" y="446193"/>
                  <a:pt x="3134360" y="294640"/>
                </a:cubicBezTo>
                <a:cubicBezTo>
                  <a:pt x="3249507" y="143087"/>
                  <a:pt x="3591560" y="0"/>
                  <a:pt x="3591560" y="0"/>
                </a:cubicBezTo>
                <a:lnTo>
                  <a:pt x="359156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AD197-D882-111D-4CCD-AE4763D67E74}"/>
              </a:ext>
            </a:extLst>
          </p:cNvPr>
          <p:cNvSpPr txBox="1"/>
          <p:nvPr/>
        </p:nvSpPr>
        <p:spPr>
          <a:xfrm>
            <a:off x="2421548" y="608152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optimal </a:t>
            </a:r>
            <a:r>
              <a:rPr lang="el-GR" altLang="ko-KR" i="1" dirty="0"/>
              <a:t>θ</a:t>
            </a:r>
            <a:endParaRPr lang="ko-KR" altLang="en-US" i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B7FA092-2F32-F288-3DF8-73BC4A951E9A}"/>
              </a:ext>
            </a:extLst>
          </p:cNvPr>
          <p:cNvSpPr/>
          <p:nvPr/>
        </p:nvSpPr>
        <p:spPr>
          <a:xfrm>
            <a:off x="2890520" y="5200179"/>
            <a:ext cx="182876" cy="18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039723-2F92-3D17-C494-714B48DBE18A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981958" y="5425440"/>
            <a:ext cx="0" cy="656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BF81B138-4860-314E-EBFA-886D97B9755D}"/>
              </a:ext>
            </a:extLst>
          </p:cNvPr>
          <p:cNvSpPr/>
          <p:nvPr/>
        </p:nvSpPr>
        <p:spPr>
          <a:xfrm>
            <a:off x="4149849" y="3663030"/>
            <a:ext cx="169523" cy="169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B1A8FAE5-73B0-6A74-E6B4-B32D1BA450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657498"/>
              </p:ext>
            </p:extLst>
          </p:nvPr>
        </p:nvGraphicFramePr>
        <p:xfrm>
          <a:off x="7106778" y="4361577"/>
          <a:ext cx="3295290" cy="1392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31560" imgH="520560" progId="Equation.DSMT4">
                  <p:embed/>
                </p:oleObj>
              </mc:Choice>
              <mc:Fallback>
                <p:oleObj name="Equation" r:id="rId2" imgW="1231560" imgH="520560" progId="Equation.DSMT4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7BBDD67F-5201-F575-BD8C-E03F9F4BF9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06778" y="4361577"/>
                        <a:ext cx="3295290" cy="1392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5BDA22EB-B6A6-DB19-BF0D-36F8F1CB31FA}"/>
              </a:ext>
            </a:extLst>
          </p:cNvPr>
          <p:cNvSpPr/>
          <p:nvPr/>
        </p:nvSpPr>
        <p:spPr>
          <a:xfrm>
            <a:off x="9565920" y="4361576"/>
            <a:ext cx="870118" cy="1367163"/>
          </a:xfrm>
          <a:prstGeom prst="flowChartProcess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33018DAB-3234-2F1E-EDAC-D944B221A043}"/>
              </a:ext>
            </a:extLst>
          </p:cNvPr>
          <p:cNvSpPr/>
          <p:nvPr/>
        </p:nvSpPr>
        <p:spPr>
          <a:xfrm>
            <a:off x="9172481" y="4760531"/>
            <a:ext cx="323637" cy="523982"/>
          </a:xfrm>
          <a:prstGeom prst="flowChartProcess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38891-3648-EE22-36DB-0E3F194539BC}"/>
              </a:ext>
            </a:extLst>
          </p:cNvPr>
          <p:cNvSpPr txBox="1"/>
          <p:nvPr/>
        </p:nvSpPr>
        <p:spPr>
          <a:xfrm>
            <a:off x="7623131" y="6004396"/>
            <a:ext cx="156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Learning rate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A318E7-8074-F64C-FAFF-BA65116A8368}"/>
              </a:ext>
            </a:extLst>
          </p:cNvPr>
          <p:cNvSpPr txBox="1"/>
          <p:nvPr/>
        </p:nvSpPr>
        <p:spPr>
          <a:xfrm>
            <a:off x="9460607" y="6004396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Gradient</a:t>
            </a:r>
            <a:endParaRPr lang="ko-KR" altLang="en-US" dirty="0">
              <a:solidFill>
                <a:srgbClr val="0000FF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E53F45D-8ECF-5714-6D6C-CFDF7274F9F4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rot="5400000" flipH="1" flipV="1">
            <a:off x="8510597" y="5180693"/>
            <a:ext cx="719883" cy="927524"/>
          </a:xfrm>
          <a:prstGeom prst="bentConnector3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4400D203-1F8F-9DE9-2F4B-21487ED2477A}"/>
              </a:ext>
            </a:extLst>
          </p:cNvPr>
          <p:cNvCxnSpPr>
            <a:cxnSpLocks/>
            <a:stCxn id="17" idx="0"/>
            <a:endCxn id="10" idx="2"/>
          </p:cNvCxnSpPr>
          <p:nvPr/>
        </p:nvCxnSpPr>
        <p:spPr>
          <a:xfrm rot="16200000" flipV="1">
            <a:off x="9863152" y="5866567"/>
            <a:ext cx="27565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88BD211-C967-C0F6-302F-79E3E26792F2}"/>
              </a:ext>
            </a:extLst>
          </p:cNvPr>
          <p:cNvSpPr txBox="1"/>
          <p:nvPr/>
        </p:nvSpPr>
        <p:spPr>
          <a:xfrm>
            <a:off x="6429186" y="2305964"/>
            <a:ext cx="5044971" cy="17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Gradient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decent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algorithm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0000FF"/>
                </a:solidFill>
              </a:rPr>
              <a:t>현재 지점에서 미분을 이용해 </a:t>
            </a:r>
            <a:r>
              <a:rPr lang="en-US" altLang="ko-KR" dirty="0">
                <a:solidFill>
                  <a:srgbClr val="0000FF"/>
                </a:solidFill>
              </a:rPr>
              <a:t>gradient </a:t>
            </a:r>
            <a:r>
              <a:rPr lang="ko-KR" altLang="en-US" dirty="0">
                <a:solidFill>
                  <a:srgbClr val="0000FF"/>
                </a:solidFill>
              </a:rPr>
              <a:t>계산</a:t>
            </a:r>
            <a:endParaRPr lang="en-US" altLang="ko-KR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Gradient</a:t>
            </a:r>
            <a:r>
              <a:rPr lang="ko-KR" altLang="en-US" dirty="0"/>
              <a:t>에 </a:t>
            </a:r>
            <a:r>
              <a:rPr lang="en-US" altLang="ko-KR" dirty="0"/>
              <a:t>learning rate</a:t>
            </a:r>
            <a:r>
              <a:rPr lang="ko-KR" altLang="en-US" dirty="0"/>
              <a:t>를 곱하고</a:t>
            </a:r>
            <a:br>
              <a:rPr lang="en-US" altLang="ko-KR" dirty="0"/>
            </a:br>
            <a:r>
              <a:rPr lang="ko-KR" altLang="en-US" dirty="0"/>
              <a:t>반대 방향으로 </a:t>
            </a:r>
            <a:r>
              <a:rPr lang="en-US" altLang="ko-KR" dirty="0"/>
              <a:t>weight</a:t>
            </a:r>
            <a:r>
              <a:rPr lang="ko-KR" altLang="en-US" dirty="0"/>
              <a:t> </a:t>
            </a:r>
            <a:r>
              <a:rPr lang="en-US" altLang="ko-KR" dirty="0"/>
              <a:t>update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72A641-46FA-3021-AF20-B29DF30F1A08}"/>
              </a:ext>
            </a:extLst>
          </p:cNvPr>
          <p:cNvSpPr txBox="1"/>
          <p:nvPr/>
        </p:nvSpPr>
        <p:spPr>
          <a:xfrm>
            <a:off x="4149849" y="3840248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Gradient = 0.8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0496268-A7CE-E13E-DAC1-DBD974028631}"/>
              </a:ext>
            </a:extLst>
          </p:cNvPr>
          <p:cNvCxnSpPr>
            <a:cxnSpLocks/>
          </p:cNvCxnSpPr>
          <p:nvPr/>
        </p:nvCxnSpPr>
        <p:spPr>
          <a:xfrm flipV="1">
            <a:off x="3962400" y="3479800"/>
            <a:ext cx="585979" cy="5047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900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E7A21-9D23-495A-E40B-7F603F6786B8}"/>
              </a:ext>
            </a:extLst>
          </p:cNvPr>
          <p:cNvSpPr txBox="1"/>
          <p:nvPr/>
        </p:nvSpPr>
        <p:spPr>
          <a:xfrm>
            <a:off x="116596" y="531621"/>
            <a:ext cx="11278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- Linear Regression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01EF7-5691-58C5-DC39-A8AD69121670}"/>
              </a:ext>
            </a:extLst>
          </p:cNvPr>
          <p:cNvSpPr txBox="1"/>
          <p:nvPr/>
        </p:nvSpPr>
        <p:spPr>
          <a:xfrm>
            <a:off x="82550" y="1076899"/>
            <a:ext cx="8387232" cy="1200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rial"/>
                <a:ea typeface="맑은 고딕"/>
              </a:rPr>
              <a:t>Ordinary Least Squares (OLS) = Least Squares Method (LSM) = Normal Equation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srgbClr val="0000FF"/>
                </a:solidFill>
                <a:latin typeface="Arial"/>
                <a:ea typeface="맑은 고딕"/>
              </a:rPr>
              <a:t>Gradient Decent Method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37048F-C0B3-A3DA-3D76-2F255B5D2F5B}"/>
              </a:ext>
            </a:extLst>
          </p:cNvPr>
          <p:cNvCxnSpPr>
            <a:cxnSpLocks/>
          </p:cNvCxnSpPr>
          <p:nvPr/>
        </p:nvCxnSpPr>
        <p:spPr>
          <a:xfrm>
            <a:off x="1358176" y="5712194"/>
            <a:ext cx="36547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2642806-43B3-0FBD-26AC-66CBD17E8F88}"/>
              </a:ext>
            </a:extLst>
          </p:cNvPr>
          <p:cNvCxnSpPr/>
          <p:nvPr/>
        </p:nvCxnSpPr>
        <p:spPr>
          <a:xfrm flipV="1">
            <a:off x="1371513" y="2777020"/>
            <a:ext cx="0" cy="2935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EB619B-A53C-EF38-A52D-CA77945926F2}"/>
              </a:ext>
            </a:extLst>
          </p:cNvPr>
          <p:cNvSpPr txBox="1"/>
          <p:nvPr/>
        </p:nvSpPr>
        <p:spPr>
          <a:xfrm>
            <a:off x="4644126" y="5712194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altLang="ko-KR" b="1" i="1" dirty="0"/>
              <a:t>θ</a:t>
            </a:r>
            <a:endParaRPr lang="ko-KR" altLang="en-US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0AA4A-AE24-D7C1-17E4-FC006524F8C7}"/>
              </a:ext>
            </a:extLst>
          </p:cNvPr>
          <p:cNvSpPr txBox="1"/>
          <p:nvPr/>
        </p:nvSpPr>
        <p:spPr>
          <a:xfrm>
            <a:off x="304999" y="2778852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Loss</a:t>
            </a:r>
            <a:r>
              <a:rPr lang="en-US" altLang="ko-KR" b="1" i="1" dirty="0"/>
              <a:t>(</a:t>
            </a:r>
            <a:r>
              <a:rPr lang="el-GR" altLang="ko-KR" b="1" i="1" dirty="0"/>
              <a:t>θ</a:t>
            </a:r>
            <a:r>
              <a:rPr lang="en-US" altLang="ko-KR" b="1" i="1" dirty="0"/>
              <a:t>)</a:t>
            </a:r>
            <a:endParaRPr lang="ko-KR" altLang="en-US" b="1" i="1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3A7CA7-B6BE-0E2D-0BC9-24B6FE4CA520}"/>
              </a:ext>
            </a:extLst>
          </p:cNvPr>
          <p:cNvSpPr/>
          <p:nvPr/>
        </p:nvSpPr>
        <p:spPr>
          <a:xfrm>
            <a:off x="1366520" y="2777019"/>
            <a:ext cx="3591560" cy="2525305"/>
          </a:xfrm>
          <a:custGeom>
            <a:avLst/>
            <a:gdLst>
              <a:gd name="connsiteX0" fmla="*/ 0 w 3591560"/>
              <a:gd name="connsiteY0" fmla="*/ 1524000 h 2525305"/>
              <a:gd name="connsiteX1" fmla="*/ 264160 w 3591560"/>
              <a:gd name="connsiteY1" fmla="*/ 1910080 h 2525305"/>
              <a:gd name="connsiteX2" fmla="*/ 599440 w 3591560"/>
              <a:gd name="connsiteY2" fmla="*/ 1397000 h 2525305"/>
              <a:gd name="connsiteX3" fmla="*/ 1630680 w 3591560"/>
              <a:gd name="connsiteY3" fmla="*/ 2524760 h 2525305"/>
              <a:gd name="connsiteX4" fmla="*/ 2418080 w 3591560"/>
              <a:gd name="connsiteY4" fmla="*/ 1229360 h 2525305"/>
              <a:gd name="connsiteX5" fmla="*/ 2900680 w 3591560"/>
              <a:gd name="connsiteY5" fmla="*/ 909320 h 2525305"/>
              <a:gd name="connsiteX6" fmla="*/ 3134360 w 3591560"/>
              <a:gd name="connsiteY6" fmla="*/ 294640 h 2525305"/>
              <a:gd name="connsiteX7" fmla="*/ 3591560 w 3591560"/>
              <a:gd name="connsiteY7" fmla="*/ 0 h 2525305"/>
              <a:gd name="connsiteX8" fmla="*/ 3591560 w 3591560"/>
              <a:gd name="connsiteY8" fmla="*/ 0 h 2525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1560" h="2525305">
                <a:moveTo>
                  <a:pt x="0" y="1524000"/>
                </a:moveTo>
                <a:cubicBezTo>
                  <a:pt x="82126" y="1727623"/>
                  <a:pt x="164253" y="1931247"/>
                  <a:pt x="264160" y="1910080"/>
                </a:cubicBezTo>
                <a:cubicBezTo>
                  <a:pt x="364067" y="1888913"/>
                  <a:pt x="371687" y="1294553"/>
                  <a:pt x="599440" y="1397000"/>
                </a:cubicBezTo>
                <a:cubicBezTo>
                  <a:pt x="827193" y="1499447"/>
                  <a:pt x="1327573" y="2552700"/>
                  <a:pt x="1630680" y="2524760"/>
                </a:cubicBezTo>
                <a:cubicBezTo>
                  <a:pt x="1933787" y="2496820"/>
                  <a:pt x="2206413" y="1498600"/>
                  <a:pt x="2418080" y="1229360"/>
                </a:cubicBezTo>
                <a:cubicBezTo>
                  <a:pt x="2629747" y="960120"/>
                  <a:pt x="2781300" y="1065107"/>
                  <a:pt x="2900680" y="909320"/>
                </a:cubicBezTo>
                <a:cubicBezTo>
                  <a:pt x="3020060" y="753533"/>
                  <a:pt x="3019213" y="446193"/>
                  <a:pt x="3134360" y="294640"/>
                </a:cubicBezTo>
                <a:cubicBezTo>
                  <a:pt x="3249507" y="143087"/>
                  <a:pt x="3591560" y="0"/>
                  <a:pt x="3591560" y="0"/>
                </a:cubicBezTo>
                <a:lnTo>
                  <a:pt x="359156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AD197-D882-111D-4CCD-AE4763D67E74}"/>
              </a:ext>
            </a:extLst>
          </p:cNvPr>
          <p:cNvSpPr txBox="1"/>
          <p:nvPr/>
        </p:nvSpPr>
        <p:spPr>
          <a:xfrm>
            <a:off x="2421548" y="608152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optimal </a:t>
            </a:r>
            <a:r>
              <a:rPr lang="el-GR" altLang="ko-KR" i="1" dirty="0"/>
              <a:t>θ</a:t>
            </a:r>
            <a:endParaRPr lang="ko-KR" altLang="en-US" i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B7FA092-2F32-F288-3DF8-73BC4A951E9A}"/>
              </a:ext>
            </a:extLst>
          </p:cNvPr>
          <p:cNvSpPr/>
          <p:nvPr/>
        </p:nvSpPr>
        <p:spPr>
          <a:xfrm>
            <a:off x="2890520" y="5200179"/>
            <a:ext cx="182876" cy="18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039723-2F92-3D17-C494-714B48DBE18A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981958" y="5425440"/>
            <a:ext cx="0" cy="656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BF81B138-4860-314E-EBFA-886D97B9755D}"/>
              </a:ext>
            </a:extLst>
          </p:cNvPr>
          <p:cNvSpPr/>
          <p:nvPr/>
        </p:nvSpPr>
        <p:spPr>
          <a:xfrm>
            <a:off x="4149849" y="3663030"/>
            <a:ext cx="169523" cy="169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B1A8FAE5-73B0-6A74-E6B4-B32D1BA450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90210"/>
              </p:ext>
            </p:extLst>
          </p:nvPr>
        </p:nvGraphicFramePr>
        <p:xfrm>
          <a:off x="7106778" y="4361577"/>
          <a:ext cx="3295290" cy="1392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31560" imgH="520560" progId="Equation.DSMT4">
                  <p:embed/>
                </p:oleObj>
              </mc:Choice>
              <mc:Fallback>
                <p:oleObj name="Equation" r:id="rId2" imgW="1231560" imgH="520560" progId="Equation.DSMT4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B1A8FAE5-73B0-6A74-E6B4-B32D1BA450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06778" y="4361577"/>
                        <a:ext cx="3295290" cy="1392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88BD211-C967-C0F6-302F-79E3E26792F2}"/>
              </a:ext>
            </a:extLst>
          </p:cNvPr>
          <p:cNvSpPr txBox="1"/>
          <p:nvPr/>
        </p:nvSpPr>
        <p:spPr>
          <a:xfrm>
            <a:off x="6429186" y="2305964"/>
            <a:ext cx="5044971" cy="17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Gradient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decent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algorithm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현재 지점에서 미분을 이용해 </a:t>
            </a:r>
            <a:r>
              <a:rPr lang="en-US" altLang="ko-KR" dirty="0"/>
              <a:t>gradient </a:t>
            </a:r>
            <a:r>
              <a:rPr lang="ko-KR" altLang="en-US" dirty="0"/>
              <a:t>계산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solidFill>
                  <a:srgbClr val="0000FF"/>
                </a:solidFill>
              </a:rPr>
              <a:t>Gradient</a:t>
            </a:r>
            <a:r>
              <a:rPr lang="ko-KR" altLang="en-US" dirty="0">
                <a:solidFill>
                  <a:srgbClr val="0000FF"/>
                </a:solidFill>
              </a:rPr>
              <a:t>에 </a:t>
            </a:r>
            <a:r>
              <a:rPr lang="en-US" altLang="ko-KR" dirty="0">
                <a:solidFill>
                  <a:srgbClr val="0000FF"/>
                </a:solidFill>
              </a:rPr>
              <a:t>learning rate</a:t>
            </a:r>
            <a:r>
              <a:rPr lang="ko-KR" altLang="en-US" dirty="0">
                <a:solidFill>
                  <a:srgbClr val="0000FF"/>
                </a:solidFill>
              </a:rPr>
              <a:t>를 곱하고</a:t>
            </a:r>
            <a:br>
              <a:rPr lang="en-US" altLang="ko-KR" dirty="0">
                <a:solidFill>
                  <a:srgbClr val="0000FF"/>
                </a:solidFill>
              </a:rPr>
            </a:br>
            <a:r>
              <a:rPr lang="ko-KR" altLang="en-US" dirty="0">
                <a:solidFill>
                  <a:srgbClr val="0000FF"/>
                </a:solidFill>
              </a:rPr>
              <a:t>반대 방향으로 </a:t>
            </a:r>
            <a:r>
              <a:rPr lang="en-US" altLang="ko-KR" dirty="0">
                <a:solidFill>
                  <a:srgbClr val="0000FF"/>
                </a:solidFill>
              </a:rPr>
              <a:t>weight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update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72A641-46FA-3021-AF20-B29DF30F1A08}"/>
              </a:ext>
            </a:extLst>
          </p:cNvPr>
          <p:cNvSpPr txBox="1"/>
          <p:nvPr/>
        </p:nvSpPr>
        <p:spPr>
          <a:xfrm>
            <a:off x="4149849" y="3840248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Gradient = 0.8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6" name="화살표: 오른쪽으로 구부러짐 5">
            <a:extLst>
              <a:ext uri="{FF2B5EF4-FFF2-40B4-BE49-F238E27FC236}">
                <a16:creationId xmlns:a16="http://schemas.microsoft.com/office/drawing/2014/main" id="{40E9FE32-A3C3-2E7A-B336-99D741B0BB2D}"/>
              </a:ext>
            </a:extLst>
          </p:cNvPr>
          <p:cNvSpPr/>
          <p:nvPr/>
        </p:nvSpPr>
        <p:spPr>
          <a:xfrm rot="3600000">
            <a:off x="3858131" y="3488715"/>
            <a:ext cx="172227" cy="331056"/>
          </a:xfrm>
          <a:prstGeom prst="curvedRightArrow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FFD5DA4-A6FF-B622-69D0-70C40688A8A3}"/>
              </a:ext>
            </a:extLst>
          </p:cNvPr>
          <p:cNvSpPr/>
          <p:nvPr/>
        </p:nvSpPr>
        <p:spPr>
          <a:xfrm>
            <a:off x="3843950" y="3774326"/>
            <a:ext cx="169523" cy="169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CE8A80-22C7-C23D-32F2-69E4E967BAF9}"/>
              </a:ext>
            </a:extLst>
          </p:cNvPr>
          <p:cNvSpPr txBox="1"/>
          <p:nvPr/>
        </p:nvSpPr>
        <p:spPr>
          <a:xfrm>
            <a:off x="2005052" y="3146711"/>
            <a:ext cx="219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0000FF"/>
                </a:solidFill>
              </a:defRPr>
            </a:lvl1pPr>
          </a:lstStyle>
          <a:p>
            <a:r>
              <a:rPr lang="en-US" altLang="ko-KR" dirty="0"/>
              <a:t>Learning rate = 0.1</a:t>
            </a:r>
            <a:endParaRPr lang="ko-KR" altLang="en-US" dirty="0"/>
          </a:p>
        </p:txBody>
      </p:sp>
      <p:graphicFrame>
        <p:nvGraphicFramePr>
          <p:cNvPr id="26" name="개체 25">
            <a:extLst>
              <a:ext uri="{FF2B5EF4-FFF2-40B4-BE49-F238E27FC236}">
                <a16:creationId xmlns:a16="http://schemas.microsoft.com/office/drawing/2014/main" id="{8ACEB183-7918-E93C-E707-BD304CE81C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742955"/>
              </p:ext>
            </p:extLst>
          </p:nvPr>
        </p:nvGraphicFramePr>
        <p:xfrm>
          <a:off x="7999094" y="5846826"/>
          <a:ext cx="2171065" cy="657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38080" imgH="253800" progId="Equation.DSMT4">
                  <p:embed/>
                </p:oleObj>
              </mc:Choice>
              <mc:Fallback>
                <p:oleObj name="Equation" r:id="rId4" imgW="8380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99094" y="5846826"/>
                        <a:ext cx="2171065" cy="657898"/>
                      </a:xfrm>
                      <a:prstGeom prst="rect">
                        <a:avLst/>
                      </a:prstGeom>
                      <a:ln w="1905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4235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437171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- Linear Regression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83E281-DF5E-418A-0412-9CF4FC2DD08B}"/>
                  </a:ext>
                </a:extLst>
              </p:cNvPr>
              <p:cNvSpPr txBox="1"/>
              <p:nvPr/>
            </p:nvSpPr>
            <p:spPr>
              <a:xfrm>
                <a:off x="499223" y="2011631"/>
                <a:ext cx="1930016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𝒘𝒙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83E281-DF5E-418A-0412-9CF4FC2DD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23" y="2011631"/>
                <a:ext cx="1930016" cy="4424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CE8C9A-24B1-B39F-BBD4-5F307D8DFF7F}"/>
                  </a:ext>
                </a:extLst>
              </p:cNvPr>
              <p:cNvSpPr txBox="1"/>
              <p:nvPr/>
            </p:nvSpPr>
            <p:spPr>
              <a:xfrm>
                <a:off x="499223" y="3097892"/>
                <a:ext cx="2520242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ko-KR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b="1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CE8C9A-24B1-B39F-BBD4-5F307D8DF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23" y="3097892"/>
                <a:ext cx="2520242" cy="745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39EB04-6B39-F819-674E-35B90E6BFDEB}"/>
                  </a:ext>
                </a:extLst>
              </p:cNvPr>
              <p:cNvSpPr txBox="1"/>
              <p:nvPr/>
            </p:nvSpPr>
            <p:spPr>
              <a:xfrm>
                <a:off x="1124747" y="3980651"/>
                <a:ext cx="2608984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sSub>
                                    <m:sSubPr>
                                      <m:ctrlPr>
                                        <a:rPr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39EB04-6B39-F819-674E-35B90E6BF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47" y="3980651"/>
                <a:ext cx="2608984" cy="745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1F490CF-D945-0738-45D2-CA3E45322A82}"/>
              </a:ext>
            </a:extLst>
          </p:cNvPr>
          <p:cNvSpPr txBox="1"/>
          <p:nvPr/>
        </p:nvSpPr>
        <p:spPr>
          <a:xfrm>
            <a:off x="82550" y="1076899"/>
            <a:ext cx="536557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Gradient Decent Method (Parameter update)</a:t>
            </a:r>
            <a:endParaRPr lang="en-US" altLang="ko-KR" sz="1600" dirty="0">
              <a:solidFill>
                <a:srgbClr val="0000FF"/>
              </a:solidFill>
              <a:latin typeface="Arial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15483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7D6F9FF-CD09-4531-87FE-33A6831FF3D7}"/>
              </a:ext>
            </a:extLst>
          </p:cNvPr>
          <p:cNvSpPr txBox="1"/>
          <p:nvPr/>
        </p:nvSpPr>
        <p:spPr>
          <a:xfrm>
            <a:off x="192088" y="523856"/>
            <a:ext cx="437171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dirty="0">
                <a:solidFill>
                  <a:prstClr val="white"/>
                </a:solidFill>
                <a:latin typeface="Arial"/>
                <a:ea typeface="맑은 고딕"/>
              </a:rPr>
              <a:t>Review - Linear Regression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79FE09-CDFA-FCF5-CD58-FCC7C656AA1E}"/>
              </a:ext>
            </a:extLst>
          </p:cNvPr>
          <p:cNvGrpSpPr/>
          <p:nvPr/>
        </p:nvGrpSpPr>
        <p:grpSpPr>
          <a:xfrm>
            <a:off x="5979826" y="1452070"/>
            <a:ext cx="4927600" cy="2334592"/>
            <a:chOff x="4978400" y="2261704"/>
            <a:chExt cx="4927600" cy="23345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6CA1286-168E-C1A6-CE4D-94CAAC16F338}"/>
                </a:ext>
              </a:extLst>
            </p:cNvPr>
            <p:cNvSpPr/>
            <p:nvPr/>
          </p:nvSpPr>
          <p:spPr>
            <a:xfrm>
              <a:off x="4978400" y="2261704"/>
              <a:ext cx="4927600" cy="23345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0C35EA6-76F8-4AA9-1BEC-96B610600862}"/>
                </a:ext>
              </a:extLst>
            </p:cNvPr>
            <p:cNvGrpSpPr/>
            <p:nvPr/>
          </p:nvGrpSpPr>
          <p:grpSpPr>
            <a:xfrm>
              <a:off x="5368066" y="2539560"/>
              <a:ext cx="4143250" cy="1778880"/>
              <a:chOff x="5368066" y="2731003"/>
              <a:chExt cx="4143250" cy="17788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21DB42F-481C-7E37-E8EF-F2B6D70C0D01}"/>
                      </a:ext>
                    </a:extLst>
                  </p:cNvPr>
                  <p:cNvSpPr txBox="1"/>
                  <p:nvPr/>
                </p:nvSpPr>
                <p:spPr>
                  <a:xfrm>
                    <a:off x="5368066" y="2731003"/>
                    <a:ext cx="4143250" cy="745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000" b="1" i="1" smtClean="0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ko-KR" altLang="en-US" sz="2000" b="1" i="1" smtClean="0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den>
                          </m:f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sSub>
                                    <m:sSubPr>
                                      <m:ctrlPr>
                                        <a:rPr lang="en-US" altLang="ko-KR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ko-KR" sz="20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000" b="1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21DB42F-481C-7E37-E8EF-F2B6D70C0D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8066" y="2731003"/>
                    <a:ext cx="4143250" cy="745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B8DE518-EE79-6A67-8BA8-AB6B43C335B4}"/>
                      </a:ext>
                    </a:extLst>
                  </p:cNvPr>
                  <p:cNvSpPr txBox="1"/>
                  <p:nvPr/>
                </p:nvSpPr>
                <p:spPr>
                  <a:xfrm>
                    <a:off x="5837966" y="3764551"/>
                    <a:ext cx="2228944" cy="745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</m:acc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</m:nary>
                        </m:oMath>
                      </m:oMathPara>
                    </a14:m>
                    <a:endParaRPr lang="ko-KR" altLang="en-US" sz="2000" b="1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B8DE518-EE79-6A67-8BA8-AB6B43C335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7966" y="3764551"/>
                    <a:ext cx="2228944" cy="745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883B28D-F292-7652-50C2-618DAFD3FFCF}"/>
              </a:ext>
            </a:extLst>
          </p:cNvPr>
          <p:cNvSpPr txBox="1"/>
          <p:nvPr/>
        </p:nvSpPr>
        <p:spPr>
          <a:xfrm>
            <a:off x="82550" y="1076899"/>
            <a:ext cx="536557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ea typeface="맑은 고딕"/>
              </a:rPr>
              <a:t>Gradient Decent Method (Parameter update)</a:t>
            </a:r>
            <a:endParaRPr lang="en-US" altLang="ko-KR" sz="1600" dirty="0">
              <a:solidFill>
                <a:srgbClr val="0000FF"/>
              </a:solidFill>
              <a:latin typeface="Arial"/>
              <a:ea typeface="맑은 고딕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F447C9-5CBB-7F38-CA0E-62842522BA9D}"/>
                  </a:ext>
                </a:extLst>
              </p:cNvPr>
              <p:cNvSpPr txBox="1"/>
              <p:nvPr/>
            </p:nvSpPr>
            <p:spPr>
              <a:xfrm>
                <a:off x="499223" y="2011631"/>
                <a:ext cx="1930016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𝒘𝒙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F447C9-5CBB-7F38-CA0E-62842522B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23" y="2011631"/>
                <a:ext cx="1930016" cy="4424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5C867B-3AD6-6DFA-6A60-AC1748A0F8F1}"/>
                  </a:ext>
                </a:extLst>
              </p:cNvPr>
              <p:cNvSpPr txBox="1"/>
              <p:nvPr/>
            </p:nvSpPr>
            <p:spPr>
              <a:xfrm>
                <a:off x="499223" y="3097892"/>
                <a:ext cx="2520242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ko-KR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b="1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5C867B-3AD6-6DFA-6A60-AC1748A0F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23" y="3097892"/>
                <a:ext cx="2520242" cy="745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500990-FF63-752D-12C4-EE63E23590EB}"/>
                  </a:ext>
                </a:extLst>
              </p:cNvPr>
              <p:cNvSpPr txBox="1"/>
              <p:nvPr/>
            </p:nvSpPr>
            <p:spPr>
              <a:xfrm>
                <a:off x="1124747" y="3980651"/>
                <a:ext cx="2608984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altLang="ko-KR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sSub>
                                    <m:sSubPr>
                                      <m:ctrlPr>
                                        <a:rPr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500990-FF63-752D-12C4-EE63E2359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47" y="3980651"/>
                <a:ext cx="2608984" cy="745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0698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SPL_표준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24346</TotalTime>
  <Words>1183</Words>
  <Application>Microsoft Office PowerPoint</Application>
  <PresentationFormat>와이드스크린</PresentationFormat>
  <Paragraphs>240</Paragraphs>
  <Slides>32</Slides>
  <Notes>22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맑은 고딕</vt:lpstr>
      <vt:lpstr>Arial</vt:lpstr>
      <vt:lpstr>Cambria Math</vt:lpstr>
      <vt:lpstr>Wingdings</vt:lpstr>
      <vt:lpstr>1_Office 테마</vt:lpstr>
      <vt:lpstr>Equation</vt:lpstr>
      <vt:lpstr>MathType 7.0 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knuser</dc:creator>
  <cp:lastModifiedBy>KimSeonjae</cp:lastModifiedBy>
  <cp:revision>1096</cp:revision>
  <dcterms:modified xsi:type="dcterms:W3CDTF">2023-10-05T02:15:11Z</dcterms:modified>
</cp:coreProperties>
</file>